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
  </p:notesMasterIdLst>
  <p:sldIdLst>
    <p:sldId id="260" r:id="rId4"/>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DBFFB7"/>
    <a:srgbClr val="003300"/>
    <a:srgbClr val="CCFF99"/>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rgbClr val="00000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rgbClr val="000000"/>
        </a:fontRef>
        <a:schemeClr val="bg1"/>
      </a:tcTxStyle>
      <a:tcStyle>
        <a:tcBdr/>
        <a:fillRef idx="1">
          <a:schemeClr val="accent6"/>
        </a:fillRef>
      </a:tcStyle>
    </a:firstRow>
  </a:tblStyle>
  <a:tblStyle styleId="{793D81CF-94F2-401A-BA57-92F5A7B2D0C5}" styleName="スタイル (中間) 1">
    <a:wholeTbl>
      <a:tcTxStyle>
        <a:fontRef idx="minor">
          <a:srgbClr val="00000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rgbClr val="000000"/>
        </a:fontRef>
        <a:schemeClr val="lt1"/>
      </a:tcTxStyle>
      <a:tcStyle>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dk1"/>
          </a:solidFill>
        </a:fill>
      </a:tcStyle>
    </a:lastCol>
    <a:firstCol>
      <a:tcTxStyle b="on">
        <a:fontRef idx="minor">
          <a:srgbClr val="00000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31"/>
    <p:restoredTop sz="94660"/>
  </p:normalViewPr>
  <p:slideViewPr>
    <p:cSldViewPr snapToGrid="0" snapToObjects="1">
      <p:cViewPr>
        <p:scale>
          <a:sx n="100" d="100"/>
          <a:sy n="100" d="100"/>
        </p:scale>
        <p:origin x="-882" y="-7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1" name="ヘッダー プレースホルダ 1"/>
          <p:cNvSpPr>
            <a:spLocks noGrp="1"/>
          </p:cNvSpPr>
          <p:nvPr>
            <p:ph type="hdr" sz="quarter"/>
          </p:nvPr>
        </p:nvSpPr>
        <p:spPr>
          <a:xfrm>
            <a:off x="1" y="0"/>
            <a:ext cx="2949786" cy="496967"/>
          </a:xfrm>
          <a:prstGeom prst="rect">
            <a:avLst/>
          </a:prstGeom>
        </p:spPr>
        <p:txBody>
          <a:bodyPr vert="horz" lIns="91550" tIns="45775" rIns="91550" bIns="45775" rtlCol="0"/>
          <a:lstStyle>
            <a:lvl1pPr algn="l">
              <a:defRPr sz="1200"/>
            </a:lvl1pPr>
          </a:lstStyle>
          <a:p>
            <a:endParaRPr kumimoji="1" lang="ja-JP" altLang="en-US"/>
          </a:p>
        </p:txBody>
      </p:sp>
      <p:sp>
        <p:nvSpPr>
          <p:cNvPr id="1102" name="日付プレースホルダ 2"/>
          <p:cNvSpPr>
            <a:spLocks noGrp="1"/>
          </p:cNvSpPr>
          <p:nvPr>
            <p:ph type="dt" idx="1"/>
          </p:nvPr>
        </p:nvSpPr>
        <p:spPr>
          <a:xfrm>
            <a:off x="3855839" y="0"/>
            <a:ext cx="2949786" cy="496967"/>
          </a:xfrm>
          <a:prstGeom prst="rect">
            <a:avLst/>
          </a:prstGeom>
        </p:spPr>
        <p:txBody>
          <a:bodyPr vert="horz" lIns="91550" tIns="45775" rIns="91550" bIns="45775" rtlCol="0"/>
          <a:lstStyle>
            <a:lvl1pPr algn="r">
              <a:defRPr sz="1200"/>
            </a:lvl1pPr>
          </a:lstStyle>
          <a:p>
            <a:fld id="{BF9C92B6-F11C-41C9-8BCF-244124D64897}" type="datetimeFigureOut">
              <a:rPr kumimoji="1" lang="ja-JP" altLang="en-US" smtClean="0"/>
              <a:pPr/>
              <a:t>2025/5/16</a:t>
            </a:fld>
            <a:endParaRPr kumimoji="1" lang="ja-JP" altLang="en-US"/>
          </a:p>
        </p:txBody>
      </p:sp>
      <p:sp>
        <p:nvSpPr>
          <p:cNvPr id="1103" name="スライド イメージ プレースホルダ 3"/>
          <p:cNvSpPr>
            <a:spLocks noGrp="1" noRot="1" noChangeAspect="1"/>
          </p:cNvSpPr>
          <p:nvPr>
            <p:ph type="sldImg" idx="2"/>
          </p:nvPr>
        </p:nvSpPr>
        <p:spPr>
          <a:xfrm>
            <a:off x="2112963" y="744538"/>
            <a:ext cx="2581275" cy="3727450"/>
          </a:xfrm>
          <a:prstGeom prst="rect">
            <a:avLst/>
          </a:prstGeom>
          <a:noFill/>
          <a:ln w="12700">
            <a:solidFill>
              <a:prstClr val="black"/>
            </a:solidFill>
          </a:ln>
        </p:spPr>
        <p:txBody>
          <a:bodyPr vert="horz" lIns="91550" tIns="45775" rIns="91550" bIns="45775" rtlCol="0" anchor="ctr"/>
          <a:lstStyle/>
          <a:p>
            <a:endParaRPr lang="ja-JP" altLang="en-US"/>
          </a:p>
        </p:txBody>
      </p:sp>
      <p:sp>
        <p:nvSpPr>
          <p:cNvPr id="1104" name="ノート プレースホルダ 4"/>
          <p:cNvSpPr>
            <a:spLocks noGrp="1"/>
          </p:cNvSpPr>
          <p:nvPr>
            <p:ph type="body" sz="quarter" idx="3"/>
          </p:nvPr>
        </p:nvSpPr>
        <p:spPr>
          <a:xfrm>
            <a:off x="680720" y="4721186"/>
            <a:ext cx="5445760" cy="4472702"/>
          </a:xfrm>
          <a:prstGeom prst="rect">
            <a:avLst/>
          </a:prstGeom>
        </p:spPr>
        <p:txBody>
          <a:bodyPr vert="horz" lIns="91550" tIns="45775" rIns="91550" bIns="4577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5" name="フッター プレースホルダ 5"/>
          <p:cNvSpPr>
            <a:spLocks noGrp="1"/>
          </p:cNvSpPr>
          <p:nvPr>
            <p:ph type="ftr" sz="quarter" idx="4"/>
          </p:nvPr>
        </p:nvSpPr>
        <p:spPr>
          <a:xfrm>
            <a:off x="1" y="9440646"/>
            <a:ext cx="2949786" cy="496967"/>
          </a:xfrm>
          <a:prstGeom prst="rect">
            <a:avLst/>
          </a:prstGeom>
        </p:spPr>
        <p:txBody>
          <a:bodyPr vert="horz" lIns="91550" tIns="45775" rIns="91550" bIns="45775" rtlCol="0" anchor="b"/>
          <a:lstStyle>
            <a:lvl1pPr algn="l">
              <a:defRPr sz="1200"/>
            </a:lvl1pPr>
          </a:lstStyle>
          <a:p>
            <a:endParaRPr kumimoji="1" lang="ja-JP" altLang="en-US"/>
          </a:p>
        </p:txBody>
      </p:sp>
      <p:sp>
        <p:nvSpPr>
          <p:cNvPr id="1106" name="スライド番号プレースホルダ 6"/>
          <p:cNvSpPr>
            <a:spLocks noGrp="1"/>
          </p:cNvSpPr>
          <p:nvPr>
            <p:ph type="sldNum" sz="quarter" idx="5"/>
          </p:nvPr>
        </p:nvSpPr>
        <p:spPr>
          <a:xfrm>
            <a:off x="3855839" y="9440646"/>
            <a:ext cx="2949786" cy="496967"/>
          </a:xfrm>
          <a:prstGeom prst="rect">
            <a:avLst/>
          </a:prstGeom>
        </p:spPr>
        <p:txBody>
          <a:bodyPr vert="horz" lIns="91550" tIns="45775" rIns="91550" bIns="45775" rtlCol="0" anchor="b"/>
          <a:lstStyle>
            <a:lvl1pPr algn="r">
              <a:defRPr sz="1200"/>
            </a:lvl1pPr>
          </a:lstStyle>
          <a:p>
            <a:fld id="{112AF161-D8AF-4E43-99BE-60923BD69E8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1032"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1033" name="日付プレースホルダ 3"/>
          <p:cNvSpPr>
            <a:spLocks noGrp="1"/>
          </p:cNvSpPr>
          <p:nvPr>
            <p:ph type="dt" sz="half" idx="10"/>
          </p:nvPr>
        </p:nvSpPr>
        <p:spPr/>
        <p:txBody>
          <a:bodyPr/>
          <a:lstStyle/>
          <a:p>
            <a:fld id="{CEE669CD-8A8D-488C-A36E-2A39534DDF2F}" type="datetimeFigureOut">
              <a:rPr kumimoji="1" lang="ja-JP" altLang="en-US" smtClean="0"/>
              <a:pPr/>
              <a:t>2025/5/16</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fld id="{CEE669CD-8A8D-488C-A36E-2A39534DDF2F}" type="datetimeFigureOut">
              <a:rPr kumimoji="1" lang="ja-JP" altLang="en-US" smtClean="0"/>
              <a:pPr/>
              <a:t>2025/5/16</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1095" name="縦書きテキスト プレースホルダ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fld id="{CEE669CD-8A8D-488C-A36E-2A39534DDF2F}" type="datetimeFigureOut">
              <a:rPr kumimoji="1" lang="ja-JP" altLang="en-US" smtClean="0"/>
              <a:pPr/>
              <a:t>2025/5/16</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0" name=""/>
        <p:cNvGrpSpPr/>
        <p:nvPr/>
      </p:nvGrpSpPr>
      <p:grpSpPr>
        <a:xfrm>
          <a:off x="0" y="0"/>
          <a:ext cx="0" cy="0"/>
          <a:chOff x="0" y="0"/>
          <a:chExt cx="0" cy="0"/>
        </a:xfrm>
      </p:grpSpPr>
    </p:spTree>
    <p:extLst>
      <p:ext uri="{BB962C8B-B14F-4D97-AF65-F5344CB8AC3E}">
        <p14:creationId xmlns:p14="http://schemas.microsoft.com/office/powerpoint/2010/main" val="2908056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fld id="{CEE669CD-8A8D-488C-A36E-2A39534DDF2F}" type="datetimeFigureOut">
              <a:rPr kumimoji="1" lang="ja-JP" altLang="en-US" smtClean="0"/>
              <a:pPr/>
              <a:t>2025/5/16</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1044"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 3"/>
          <p:cNvSpPr>
            <a:spLocks noGrp="1"/>
          </p:cNvSpPr>
          <p:nvPr>
            <p:ph type="dt" sz="half" idx="10"/>
          </p:nvPr>
        </p:nvSpPr>
        <p:spPr/>
        <p:txBody>
          <a:bodyPr/>
          <a:lstStyle/>
          <a:p>
            <a:fld id="{CEE669CD-8A8D-488C-A36E-2A39534DDF2F}" type="datetimeFigureOut">
              <a:rPr kumimoji="1" lang="ja-JP" altLang="en-US" smtClean="0"/>
              <a:pPr/>
              <a:t>2025/5/16</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p>
        </p:txBody>
      </p:sp>
      <p:sp>
        <p:nvSpPr>
          <p:cNvPr id="1050" name="コンテンツ プレースホルダ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fld id="{CEE669CD-8A8D-488C-A36E-2A39534DDF2F}" type="datetimeFigureOut">
              <a:rPr kumimoji="1" lang="ja-JP" altLang="en-US" smtClean="0"/>
              <a:pPr/>
              <a:t>2025/5/16</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1057"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fld id="{CEE669CD-8A8D-488C-A36E-2A39534DDF2F}" type="datetimeFigureOut">
              <a:rPr kumimoji="1" lang="ja-JP" altLang="en-US" smtClean="0"/>
              <a:pPr/>
              <a:t>2025/5/16</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p>
        </p:txBody>
      </p:sp>
      <p:sp>
        <p:nvSpPr>
          <p:cNvPr id="1066" name="日付プレースホルダ 2"/>
          <p:cNvSpPr>
            <a:spLocks noGrp="1"/>
          </p:cNvSpPr>
          <p:nvPr>
            <p:ph type="dt" sz="half" idx="10"/>
          </p:nvPr>
        </p:nvSpPr>
        <p:spPr/>
        <p:txBody>
          <a:bodyPr/>
          <a:lstStyle/>
          <a:p>
            <a:fld id="{CEE669CD-8A8D-488C-A36E-2A39534DDF2F}" type="datetimeFigureOut">
              <a:rPr kumimoji="1" lang="ja-JP" altLang="en-US" smtClean="0"/>
              <a:pPr/>
              <a:t>2025/5/16</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CEE669CD-8A8D-488C-A36E-2A39534DDF2F}" type="datetimeFigureOut">
              <a:rPr kumimoji="1" lang="ja-JP" altLang="en-US" smtClean="0"/>
              <a:pPr/>
              <a:t>2025/5/16</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1075"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7" name="日付プレースホルダ 4"/>
          <p:cNvSpPr>
            <a:spLocks noGrp="1"/>
          </p:cNvSpPr>
          <p:nvPr>
            <p:ph type="dt" sz="half" idx="10"/>
          </p:nvPr>
        </p:nvSpPr>
        <p:spPr/>
        <p:txBody>
          <a:bodyPr/>
          <a:lstStyle/>
          <a:p>
            <a:fld id="{CEE669CD-8A8D-488C-A36E-2A39534DDF2F}" type="datetimeFigureOut">
              <a:rPr kumimoji="1" lang="ja-JP" altLang="en-US" smtClean="0"/>
              <a:pPr/>
              <a:t>2025/5/16</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1082"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1083"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日付プレースホルダ 4"/>
          <p:cNvSpPr>
            <a:spLocks noGrp="1"/>
          </p:cNvSpPr>
          <p:nvPr>
            <p:ph type="dt" sz="half" idx="10"/>
          </p:nvPr>
        </p:nvSpPr>
        <p:spPr/>
        <p:txBody>
          <a:bodyPr/>
          <a:lstStyle/>
          <a:p>
            <a:fld id="{CEE669CD-8A8D-488C-A36E-2A39534DDF2F}" type="datetimeFigureOut">
              <a:rPr kumimoji="1" lang="ja-JP" altLang="en-US" smtClean="0"/>
              <a:pPr/>
              <a:t>2025/5/16</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EE669CD-8A8D-488C-A36E-2A39534DDF2F}" type="datetimeFigureOut">
              <a:rPr kumimoji="1" lang="ja-JP" altLang="en-US" smtClean="0"/>
              <a:pPr/>
              <a:t>2025/5/16</a:t>
            </a:fld>
            <a:endParaRPr kumimoji="1" lang="ja-JP" altLang="en-US"/>
          </a:p>
        </p:txBody>
      </p:sp>
      <p:sp>
        <p:nvSpPr>
          <p:cNvPr id="1028"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92C811D2-6D31-4704-97AE-1C87B42A6F5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Layout" Target="../slideLayouts/slideLayout1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grpSp>
        <p:nvGrpSpPr>
          <p:cNvPr id="1145" name="グループ化 15"/>
          <p:cNvGrpSpPr/>
          <p:nvPr/>
        </p:nvGrpSpPr>
        <p:grpSpPr>
          <a:xfrm>
            <a:off x="4287249" y="320717"/>
            <a:ext cx="2247269" cy="3626157"/>
            <a:chOff x="4909437" y="1076759"/>
            <a:chExt cx="2477198" cy="3997167"/>
          </a:xfrm>
        </p:grpSpPr>
        <p:sp>
          <p:nvSpPr>
            <p:cNvPr id="1146" name="四角形: 角を丸くする 6"/>
            <p:cNvSpPr/>
            <p:nvPr/>
          </p:nvSpPr>
          <p:spPr>
            <a:xfrm>
              <a:off x="4909437" y="1076759"/>
              <a:ext cx="2477198" cy="3997167"/>
            </a:xfrm>
            <a:prstGeom prst="roundRect">
              <a:avLst/>
            </a:prstGeom>
            <a:solidFill>
              <a:srgbClr val="008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33"/>
            </a:p>
          </p:txBody>
        </p:sp>
        <p:sp>
          <p:nvSpPr>
            <p:cNvPr id="1147" name="テキスト ボックス 1"/>
            <p:cNvSpPr txBox="1"/>
            <p:nvPr/>
          </p:nvSpPr>
          <p:spPr>
            <a:xfrm>
              <a:off x="5318614" y="1197632"/>
              <a:ext cx="1658843" cy="378777"/>
            </a:xfrm>
            <a:prstGeom prst="rect">
              <a:avLst/>
            </a:prstGeom>
            <a:solidFill>
              <a:srgbClr val="008000"/>
            </a:solidFill>
          </p:spPr>
          <p:txBody>
            <a:bodyPr wrap="square" rtlCol="0">
              <a:spAutoFit/>
            </a:bodyPr>
            <a:lstStyle/>
            <a:p>
              <a:r>
                <a:rPr lang="ja-JP" altLang="en-US" sz="1633" dirty="0">
                  <a:solidFill>
                    <a:schemeClr val="accent2">
                      <a:lumMod val="20000"/>
                      <a:lumOff val="80000"/>
                    </a:schemeClr>
                  </a:solidFill>
                  <a:latin typeface="UD デジタル 教科書体 NP-B" panose="02020700000000000000" pitchFamily="18" charset="-128"/>
                  <a:ea typeface="UD デジタル 教科書体 NP-B" panose="02020700000000000000" pitchFamily="18" charset="-128"/>
                </a:rPr>
                <a:t>講師のご紹介　</a:t>
              </a:r>
            </a:p>
          </p:txBody>
        </p:sp>
        <p:sp>
          <p:nvSpPr>
            <p:cNvPr id="1148" name="テキスト ボックス 4"/>
            <p:cNvSpPr txBox="1"/>
            <p:nvPr/>
          </p:nvSpPr>
          <p:spPr>
            <a:xfrm>
              <a:off x="4909437" y="1644156"/>
              <a:ext cx="1658843" cy="817704"/>
            </a:xfrm>
            <a:prstGeom prst="rect">
              <a:avLst/>
            </a:prstGeom>
            <a:solidFill>
              <a:srgbClr val="008000"/>
            </a:solidFill>
          </p:spPr>
          <p:txBody>
            <a:bodyPr wrap="square">
              <a:spAutoFit/>
            </a:bodyPr>
            <a:lstStyle/>
            <a:p>
              <a:r>
                <a:rPr lang="ja-JP" altLang="en-US" sz="1089"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rPr>
                <a:t>ミカタ経営株式会社</a:t>
              </a:r>
            </a:p>
            <a:p>
              <a:r>
                <a:rPr lang="ja-JP" altLang="en-US" sz="953"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rPr>
                <a:t>　代表取締役</a:t>
              </a:r>
              <a:endParaRPr lang="en-US" altLang="ja-JP" sz="953"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endParaRPr>
            </a:p>
            <a:p>
              <a:r>
                <a:rPr lang="ja-JP" altLang="en-US" sz="1089"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rPr>
                <a:t>　　賀長　哲也　氏</a:t>
              </a:r>
              <a:endParaRPr lang="en-US" altLang="ja-JP" sz="1089"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endParaRPr>
            </a:p>
            <a:p>
              <a:r>
                <a:rPr lang="ja-JP" altLang="en-US" sz="1089"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rPr>
                <a:t>　</a:t>
              </a:r>
              <a:r>
                <a:rPr lang="zh-TW" altLang="en-US" sz="1089"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rPr>
                <a:t>（中小企業診断士）</a:t>
              </a:r>
              <a:endParaRPr lang="ja-JP" altLang="en-US" sz="1089"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endParaRPr>
            </a:p>
          </p:txBody>
        </p:sp>
        <p:sp>
          <p:nvSpPr>
            <p:cNvPr id="1149" name="テキスト ボックス 5"/>
            <p:cNvSpPr txBox="1"/>
            <p:nvPr/>
          </p:nvSpPr>
          <p:spPr>
            <a:xfrm>
              <a:off x="5030301" y="2529471"/>
              <a:ext cx="2152869" cy="2364830"/>
            </a:xfrm>
            <a:prstGeom prst="rect">
              <a:avLst/>
            </a:prstGeom>
            <a:solidFill>
              <a:srgbClr val="008000"/>
            </a:solidFill>
          </p:spPr>
          <p:txBody>
            <a:bodyPr wrap="square">
              <a:spAutoFit/>
            </a:bodyPr>
            <a:lstStyle/>
            <a:p>
              <a:r>
                <a:rPr lang="en-US" altLang="ja-JP" sz="953"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rPr>
                <a:t>1977</a:t>
              </a:r>
              <a:r>
                <a:rPr lang="ja-JP" altLang="en-US" sz="953"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rPr>
                <a:t>年大阪府生まれ</a:t>
              </a:r>
              <a:endParaRPr lang="en-US" altLang="ja-JP" sz="953"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endParaRPr>
            </a:p>
            <a:p>
              <a:r>
                <a:rPr lang="ja-JP" altLang="en-US" sz="953"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rPr>
                <a:t>京都市役所勤務を経て、</a:t>
              </a:r>
              <a:r>
                <a:rPr lang="en-US" altLang="ja-JP" sz="953"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rPr>
                <a:t>2010</a:t>
              </a:r>
              <a:r>
                <a:rPr lang="ja-JP" altLang="en-US" sz="953" dirty="0">
                  <a:solidFill>
                    <a:schemeClr val="accent2">
                      <a:lumMod val="20000"/>
                      <a:lumOff val="80000"/>
                    </a:schemeClr>
                  </a:solidFill>
                  <a:latin typeface="UD デジタル 教科書体 NP-R" panose="02020400000000000000" pitchFamily="18" charset="-128"/>
                  <a:ea typeface="UD デジタル 教科書体 NP-R" panose="02020400000000000000" pitchFamily="18" charset="-128"/>
                </a:rPr>
                <a:t>年に賀長哲也事務所を開業。有能な幹部不在に悩む小規模事業者の社外パートナーとして、社長のビジョン実現に必要な経営計画書作成支援だけでなく、社長が数字を使っていかに意思決定するかをわかりやすく助言している。創業支援では、創業者が解決すべき課題について、答を教えるのではなく、一緒に考えることで、創業者の気づき・成長を大切にしている。</a:t>
              </a:r>
            </a:p>
          </p:txBody>
        </p:sp>
        <p:pic>
          <p:nvPicPr>
            <p:cNvPr id="1150" name="図 2"/>
            <p:cNvPicPr>
              <a:picLocks noChangeAspect="1"/>
            </p:cNvPicPr>
            <p:nvPr/>
          </p:nvPicPr>
          <p:blipFill>
            <a:blip r:embed="rId1"/>
            <a:stretch>
              <a:fillRect/>
            </a:stretch>
          </p:blipFill>
          <p:spPr>
            <a:xfrm>
              <a:off x="6568280" y="1618622"/>
              <a:ext cx="711338" cy="1069302"/>
            </a:xfrm>
            <a:prstGeom prst="rect">
              <a:avLst/>
            </a:prstGeom>
            <a:solidFill>
              <a:srgbClr val="008000"/>
            </a:solidFill>
          </p:spPr>
        </p:pic>
      </p:grpSp>
      <p:graphicFrame>
        <p:nvGraphicFramePr>
          <p:cNvPr id="1151" name="表 19"/>
          <p:cNvGraphicFramePr>
            <a:graphicFrameLocks noGrp="1"/>
          </p:cNvGraphicFramePr>
          <p:nvPr>
            <p:extLst>
              <p:ext uri="{D42A27DB-BD31-4B8C-83A1-F6EECF244321}">
                <p14:modId xmlns:p14="http://schemas.microsoft.com/office/powerpoint/2010/main" val="2511667634"/>
              </p:ext>
            </p:extLst>
          </p:nvPr>
        </p:nvGraphicFramePr>
        <p:xfrm>
          <a:off x="235989" y="194829"/>
          <a:ext cx="3789707" cy="4264728"/>
        </p:xfrm>
        <a:graphic>
          <a:graphicData uri="http://schemas.openxmlformats.org/drawingml/2006/table">
            <a:tbl>
              <a:tblPr firstRow="1" bandRow="1">
                <a:tableStyleId>{8EC20E35-A176-4012-BC5E-935CFFF8708E}</a:tableStyleId>
              </a:tblPr>
              <a:tblGrid>
                <a:gridCol w="1020210">
                  <a:extLst>
                    <a:ext uri="{9D8B030D-6E8A-4147-A177-3AD203B41FA5}"/>
                  </a:extLst>
                </a:gridCol>
                <a:gridCol w="2769497">
                  <a:extLst>
                    <a:ext uri="{9D8B030D-6E8A-4147-A177-3AD203B41FA5}"/>
                  </a:extLst>
                </a:gridCol>
              </a:tblGrid>
              <a:tr h="228384">
                <a:tc>
                  <a:txBody>
                    <a:bodyPr/>
                    <a:lstStyle/>
                    <a:p>
                      <a:pPr algn="ctr"/>
                      <a:r>
                        <a:rPr kumimoji="1" lang="ja-JP" altLang="en-US" sz="1000" dirty="0"/>
                        <a:t>日　時</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lnL>
                      <a:noFill/>
                    </a:lnL>
                    <a:lnR>
                      <a:noFill/>
                    </a:lnR>
                    <a:lnT w="254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3300"/>
                    </a:solidFill>
                  </a:tcPr>
                </a:tc>
                <a:tc>
                  <a:txBody>
                    <a:bodyPr/>
                    <a:lstStyle/>
                    <a:p>
                      <a:pPr algn="ctr"/>
                      <a:r>
                        <a:rPr kumimoji="1" lang="ja-JP" altLang="en-US" sz="1000" dirty="0"/>
                        <a:t>内　容</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lnL>
                      <a:noFill/>
                    </a:lnL>
                    <a:lnR>
                      <a:noFill/>
                    </a:lnR>
                    <a:lnT w="254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3300"/>
                    </a:solidFill>
                  </a:tcPr>
                </a:tc>
                <a:extLst>
                  <a:ext uri="{0D108BD9-81ED-4DB2-BD59-A6C34878D82A}"/>
                </a:extLst>
              </a:tr>
              <a:tr h="672047">
                <a:tc>
                  <a:txBody>
                    <a:bodyPr/>
                    <a:lstStyle/>
                    <a:p>
                      <a:pPr algn="ctr"/>
                      <a:r>
                        <a:rPr kumimoji="1" lang="en-US" altLang="ja-JP" sz="1000" dirty="0"/>
                        <a:t>6</a:t>
                      </a:r>
                      <a:r>
                        <a:rPr kumimoji="1" lang="ja-JP" altLang="en-US" sz="1000" dirty="0"/>
                        <a:t>月</a:t>
                      </a:r>
                      <a:r>
                        <a:rPr kumimoji="1" lang="en-US" altLang="ja-JP" sz="1000" dirty="0"/>
                        <a:t>22</a:t>
                      </a:r>
                      <a:r>
                        <a:rPr kumimoji="1" lang="ja-JP" altLang="en-US" sz="1000" dirty="0"/>
                        <a:t>日</a:t>
                      </a:r>
                      <a:r>
                        <a:rPr kumimoji="1" lang="en-US" altLang="ja-JP" sz="1000" dirty="0"/>
                        <a:t>(</a:t>
                      </a:r>
                      <a:r>
                        <a:rPr kumimoji="1" lang="ja-JP" altLang="en-US" sz="1000" dirty="0"/>
                        <a:t>日</a:t>
                      </a:r>
                      <a:r>
                        <a:rPr kumimoji="1" lang="en-US" altLang="ja-JP" sz="1000" dirty="0"/>
                        <a:t>)</a:t>
                      </a:r>
                    </a:p>
                    <a:p>
                      <a:pPr algn="ctr"/>
                      <a:r>
                        <a:rPr kumimoji="1" lang="en-US" altLang="ja-JP" sz="800" dirty="0"/>
                        <a:t>9</a:t>
                      </a:r>
                      <a:r>
                        <a:rPr kumimoji="1" lang="ja-JP" altLang="en-US" sz="800" dirty="0"/>
                        <a:t>：</a:t>
                      </a:r>
                      <a:r>
                        <a:rPr kumimoji="1" lang="en-US" altLang="ja-JP" sz="800" dirty="0"/>
                        <a:t>00</a:t>
                      </a:r>
                      <a:r>
                        <a:rPr kumimoji="1" lang="ja-JP" altLang="en-US" sz="800" dirty="0"/>
                        <a:t>～</a:t>
                      </a:r>
                      <a:r>
                        <a:rPr kumimoji="1" lang="en-US" altLang="ja-JP" sz="800" dirty="0"/>
                        <a:t>17</a:t>
                      </a:r>
                      <a:r>
                        <a:rPr kumimoji="1" lang="ja-JP" altLang="en-US" sz="800" dirty="0"/>
                        <a:t>：</a:t>
                      </a:r>
                      <a:r>
                        <a:rPr kumimoji="1" lang="en-US" altLang="ja-JP" sz="800" dirty="0"/>
                        <a:t>00</a:t>
                      </a:r>
                      <a:endParaRPr kumimoji="1" lang="ja-JP" altLang="en-US" sz="800" dirty="0">
                        <a:latin typeface="+mn-ea"/>
                        <a:ea typeface="+mn-ea"/>
                      </a:endParaRPr>
                    </a:p>
                  </a:txBody>
                  <a:tcPr marL="82953" marR="82953" marT="41476" marB="41476"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tc>
                  <a:txBody>
                    <a:bodyPr/>
                    <a:lstStyle/>
                    <a:p>
                      <a:pPr marL="171450" indent="-171450">
                        <a:buFont typeface="Wingdings" panose="05000000000000000000" pitchFamily="2" charset="2"/>
                        <a:buChar char="u"/>
                      </a:pPr>
                      <a:r>
                        <a:rPr kumimoji="1" lang="ja-JP" altLang="en-US" sz="1000" dirty="0"/>
                        <a:t>ガイダンス、プロフィール作成、創業準備チェックリスト、創業計画書、創業の心構えビジョン、ビジネスモデルとコンセプト</a:t>
                      </a:r>
                    </a:p>
                    <a:p>
                      <a:pPr marL="171450" indent="-171450">
                        <a:buFont typeface="Wingdings" panose="05000000000000000000" pitchFamily="2" charset="2"/>
                        <a:buChar char="u"/>
                      </a:pPr>
                      <a:r>
                        <a:rPr kumimoji="1" lang="ja-JP" altLang="en-US" sz="1000" dirty="0"/>
                        <a:t>創業体験談（創業者</a:t>
                      </a:r>
                      <a:r>
                        <a:rPr kumimoji="1" lang="en-US" altLang="ja-JP" sz="1000" dirty="0"/>
                        <a:t>3</a:t>
                      </a:r>
                      <a:r>
                        <a:rPr kumimoji="1" lang="ja-JP" altLang="en-US" sz="1000" dirty="0"/>
                        <a:t>名）</a:t>
                      </a:r>
                    </a:p>
                  </a:txBody>
                  <a:tcPr marL="82953" marR="82953" marT="41476" marB="41476">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extLst>
                  <a:ext uri="{0D108BD9-81ED-4DB2-BD59-A6C34878D82A}"/>
                </a:extLst>
              </a:tr>
              <a:tr h="376271">
                <a:tc>
                  <a:txBody>
                    <a:bodyPr/>
                    <a:lstStyle/>
                    <a:p>
                      <a:pPr algn="ctr"/>
                      <a:r>
                        <a:rPr kumimoji="1" lang="en-US" altLang="ja-JP" sz="1000" dirty="0"/>
                        <a:t>6</a:t>
                      </a:r>
                      <a:r>
                        <a:rPr kumimoji="1" lang="ja-JP" altLang="en-US" sz="1000" dirty="0"/>
                        <a:t>月 </a:t>
                      </a:r>
                      <a:r>
                        <a:rPr kumimoji="1" lang="en-US" altLang="ja-JP" sz="1000" dirty="0"/>
                        <a:t>27</a:t>
                      </a:r>
                      <a:r>
                        <a:rPr kumimoji="1" lang="ja-JP" altLang="en-US" sz="1000" dirty="0"/>
                        <a:t>日</a:t>
                      </a:r>
                      <a:r>
                        <a:rPr kumimoji="1" lang="en-US" altLang="ja-JP" sz="1000" dirty="0"/>
                        <a:t>(</a:t>
                      </a:r>
                      <a:r>
                        <a:rPr kumimoji="1" lang="ja-JP" altLang="en-US" sz="1000" dirty="0"/>
                        <a:t>金</a:t>
                      </a:r>
                      <a:r>
                        <a:rPr kumimoji="1" lang="en-US" altLang="ja-JP" sz="1000" dirty="0"/>
                        <a:t>)</a:t>
                      </a:r>
                    </a:p>
                    <a:p>
                      <a:pPr algn="ctr"/>
                      <a:r>
                        <a:rPr kumimoji="1" lang="en-US" altLang="ja-JP" sz="800" dirty="0"/>
                        <a:t>18</a:t>
                      </a:r>
                      <a:r>
                        <a:rPr kumimoji="1" lang="ja-JP" altLang="en-US" sz="800" dirty="0"/>
                        <a:t>：</a:t>
                      </a:r>
                      <a:r>
                        <a:rPr kumimoji="1" lang="en-US" altLang="ja-JP" sz="800" dirty="0"/>
                        <a:t>00</a:t>
                      </a:r>
                      <a:r>
                        <a:rPr kumimoji="1" lang="ja-JP" altLang="en-US" sz="800" dirty="0"/>
                        <a:t>～</a:t>
                      </a:r>
                      <a:r>
                        <a:rPr kumimoji="1" lang="en-US" altLang="ja-JP" sz="800" dirty="0"/>
                        <a:t>21</a:t>
                      </a:r>
                      <a:r>
                        <a:rPr kumimoji="1" lang="ja-JP" altLang="en-US" sz="800" dirty="0"/>
                        <a:t>：</a:t>
                      </a:r>
                      <a:r>
                        <a:rPr kumimoji="1" lang="en-US" altLang="ja-JP" sz="800" dirty="0"/>
                        <a:t>00</a:t>
                      </a:r>
                      <a:endParaRPr kumimoji="1" lang="en-US" altLang="ja-JP" sz="800" dirty="0">
                        <a:latin typeface="+mn-ea"/>
                        <a:ea typeface="+mn-ea"/>
                      </a:endParaRPr>
                    </a:p>
                  </a:txBody>
                  <a:tcPr marL="82953" marR="82953" marT="41476" marB="41476"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tc>
                  <a:txBody>
                    <a:bodyPr/>
                    <a:lstStyle/>
                    <a:p>
                      <a:pPr marL="171450" indent="-171450">
                        <a:buFont typeface="Wingdings" panose="05000000000000000000" pitchFamily="2" charset="2"/>
                        <a:buChar char="u"/>
                      </a:pPr>
                      <a:r>
                        <a:rPr kumimoji="1" lang="ja-JP" altLang="en-US" sz="1000" dirty="0"/>
                        <a:t>環境分析の方法</a:t>
                      </a:r>
                      <a:endParaRPr kumimoji="1" lang="en-US" altLang="ja-JP" sz="1000" dirty="0"/>
                    </a:p>
                    <a:p>
                      <a:pPr marL="0" indent="0">
                        <a:buFont typeface="Wingdings" panose="05000000000000000000" pitchFamily="2" charset="2"/>
                        <a:buNone/>
                      </a:pPr>
                      <a:r>
                        <a:rPr kumimoji="1" lang="ja-JP" altLang="en-US" sz="1000" dirty="0"/>
                        <a:t>　　（</a:t>
                      </a:r>
                      <a:r>
                        <a:rPr kumimoji="1" lang="en-US" altLang="ja-JP" sz="1000" dirty="0"/>
                        <a:t>PEST</a:t>
                      </a:r>
                      <a:r>
                        <a:rPr kumimoji="1" lang="ja-JP" altLang="en-US" sz="1000" dirty="0"/>
                        <a:t>分析、経営資源、市場とニーズ）</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extLst>
                  <a:ext uri="{0D108BD9-81ED-4DB2-BD59-A6C34878D82A}"/>
                </a:extLst>
              </a:tr>
              <a:tr h="376271">
                <a:tc>
                  <a:txBody>
                    <a:bodyPr/>
                    <a:lstStyle/>
                    <a:p>
                      <a:pPr algn="ctr"/>
                      <a:r>
                        <a:rPr kumimoji="1" lang="en-US" altLang="ja-JP" sz="1000" dirty="0"/>
                        <a:t>7</a:t>
                      </a:r>
                      <a:r>
                        <a:rPr kumimoji="1" lang="ja-JP" altLang="en-US" sz="1000" dirty="0"/>
                        <a:t>月 </a:t>
                      </a:r>
                      <a:r>
                        <a:rPr kumimoji="1" lang="en-US" altLang="ja-JP" sz="1000" dirty="0"/>
                        <a:t>4</a:t>
                      </a:r>
                      <a:r>
                        <a:rPr kumimoji="1" lang="ja-JP" altLang="en-US" sz="1000" dirty="0"/>
                        <a:t>日</a:t>
                      </a:r>
                      <a:r>
                        <a:rPr kumimoji="1" lang="en-US" altLang="ja-JP" sz="1000" dirty="0"/>
                        <a:t>(</a:t>
                      </a:r>
                      <a:r>
                        <a:rPr kumimoji="1" lang="ja-JP" altLang="en-US" sz="1000" dirty="0"/>
                        <a:t>金</a:t>
                      </a:r>
                      <a:r>
                        <a:rPr kumimoji="1" lang="en-US" altLang="ja-JP" sz="1000" dirty="0"/>
                        <a:t>)</a:t>
                      </a:r>
                    </a:p>
                    <a:p>
                      <a:pPr algn="ctr"/>
                      <a:r>
                        <a:rPr kumimoji="1" lang="en-US" altLang="ja-JP" sz="800" dirty="0"/>
                        <a:t>18</a:t>
                      </a:r>
                      <a:r>
                        <a:rPr kumimoji="1" lang="ja-JP" altLang="en-US" sz="800" dirty="0"/>
                        <a:t>：</a:t>
                      </a:r>
                      <a:r>
                        <a:rPr kumimoji="1" lang="en-US" altLang="ja-JP" sz="800" dirty="0"/>
                        <a:t>00</a:t>
                      </a:r>
                      <a:r>
                        <a:rPr kumimoji="1" lang="ja-JP" altLang="en-US" sz="800" dirty="0"/>
                        <a:t>～</a:t>
                      </a:r>
                      <a:r>
                        <a:rPr kumimoji="1" lang="en-US" altLang="ja-JP" sz="800" dirty="0"/>
                        <a:t>21</a:t>
                      </a:r>
                      <a:r>
                        <a:rPr kumimoji="1" lang="ja-JP" altLang="en-US" sz="800" dirty="0"/>
                        <a:t>：</a:t>
                      </a:r>
                      <a:r>
                        <a:rPr kumimoji="1" lang="en-US" altLang="ja-JP" sz="800" dirty="0"/>
                        <a:t>00</a:t>
                      </a:r>
                      <a:endParaRPr kumimoji="1" lang="en-US" altLang="ja-JP" sz="800" dirty="0">
                        <a:latin typeface="+mn-ea"/>
                        <a:ea typeface="+mn-ea"/>
                      </a:endParaRPr>
                    </a:p>
                  </a:txBody>
                  <a:tcPr marL="82953" marR="82953" marT="41476" marB="41476"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tc>
                  <a:txBody>
                    <a:bodyPr/>
                    <a:lstStyle/>
                    <a:p>
                      <a:pPr marL="171450" indent="-171450">
                        <a:buFont typeface="Wingdings" panose="05000000000000000000" pitchFamily="2" charset="2"/>
                        <a:buChar char="u"/>
                      </a:pPr>
                      <a:r>
                        <a:rPr kumimoji="1" lang="ja-JP" altLang="en-US" sz="1000" dirty="0"/>
                        <a:t>商品・サービスの開発、競争優位性、環境分析の方法（競合調査）</a:t>
                      </a:r>
                    </a:p>
                  </a:txBody>
                  <a:tcPr marL="82953" marR="82953" marT="41476" marB="41476">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extLst>
                  <a:ext uri="{0D108BD9-81ED-4DB2-BD59-A6C34878D82A}"/>
                </a:extLst>
              </a:tr>
              <a:tr h="376271">
                <a:tc>
                  <a:txBody>
                    <a:bodyPr/>
                    <a:lstStyle/>
                    <a:p>
                      <a:pPr algn="ctr"/>
                      <a:r>
                        <a:rPr kumimoji="1" lang="en-US" altLang="ja-JP" sz="1000" dirty="0"/>
                        <a:t>7</a:t>
                      </a:r>
                      <a:r>
                        <a:rPr kumimoji="1" lang="ja-JP" altLang="en-US" sz="1000" dirty="0"/>
                        <a:t>月 </a:t>
                      </a:r>
                      <a:r>
                        <a:rPr kumimoji="1" lang="en-US" altLang="ja-JP" sz="1000" dirty="0"/>
                        <a:t>11</a:t>
                      </a:r>
                      <a:r>
                        <a:rPr kumimoji="1" lang="ja-JP" altLang="en-US" sz="1000" dirty="0"/>
                        <a:t>日</a:t>
                      </a:r>
                      <a:r>
                        <a:rPr kumimoji="1" lang="en-US" altLang="ja-JP" sz="1000" dirty="0"/>
                        <a:t>(</a:t>
                      </a:r>
                      <a:r>
                        <a:rPr kumimoji="1" lang="ja-JP" altLang="en-US" sz="1000" dirty="0"/>
                        <a:t>金</a:t>
                      </a:r>
                      <a:r>
                        <a:rPr kumimoji="1" lang="en-US" altLang="ja-JP" sz="1000" dirty="0"/>
                        <a:t>)</a:t>
                      </a:r>
                    </a:p>
                    <a:p>
                      <a:pPr algn="ctr"/>
                      <a:r>
                        <a:rPr kumimoji="1" lang="en-US" altLang="ja-JP" sz="800" dirty="0"/>
                        <a:t>18</a:t>
                      </a:r>
                      <a:r>
                        <a:rPr kumimoji="1" lang="ja-JP" altLang="en-US" sz="800" dirty="0"/>
                        <a:t>：</a:t>
                      </a:r>
                      <a:r>
                        <a:rPr kumimoji="1" lang="en-US" altLang="ja-JP" sz="800" dirty="0"/>
                        <a:t>00</a:t>
                      </a:r>
                      <a:r>
                        <a:rPr kumimoji="1" lang="ja-JP" altLang="en-US" sz="800" dirty="0"/>
                        <a:t>～</a:t>
                      </a:r>
                      <a:r>
                        <a:rPr kumimoji="1" lang="en-US" altLang="ja-JP" sz="800" dirty="0"/>
                        <a:t>21</a:t>
                      </a:r>
                      <a:r>
                        <a:rPr kumimoji="1" lang="ja-JP" altLang="en-US" sz="800" dirty="0"/>
                        <a:t>：</a:t>
                      </a:r>
                      <a:r>
                        <a:rPr kumimoji="1" lang="en-US" altLang="ja-JP" sz="800" dirty="0"/>
                        <a:t>00</a:t>
                      </a:r>
                      <a:endParaRPr kumimoji="1" lang="en-US" altLang="ja-JP" sz="800" dirty="0">
                        <a:latin typeface="+mn-ea"/>
                        <a:ea typeface="+mn-ea"/>
                      </a:endParaRPr>
                    </a:p>
                  </a:txBody>
                  <a:tcPr marL="82953" marR="82953" marT="41476" marB="41476"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tc>
                  <a:txBody>
                    <a:bodyPr/>
                    <a:lstStyle/>
                    <a:p>
                      <a:pPr marL="171450" indent="-171450">
                        <a:buFont typeface="Wingdings" panose="05000000000000000000" pitchFamily="2" charset="2"/>
                        <a:buChar char="u"/>
                      </a:pPr>
                      <a:r>
                        <a:rPr kumimoji="1" lang="ja-JP" altLang="en-US" sz="1000" dirty="0"/>
                        <a:t>経営数値計画（経費、売上）</a:t>
                      </a:r>
                      <a:endParaRPr kumimoji="1" lang="en-US" altLang="ja-JP" sz="1000" dirty="0"/>
                    </a:p>
                    <a:p>
                      <a:pPr marL="171450" indent="-171450">
                        <a:buFont typeface="Wingdings" panose="05000000000000000000" pitchFamily="2" charset="2"/>
                        <a:buChar char="u"/>
                      </a:pPr>
                      <a:r>
                        <a:rPr kumimoji="1" lang="ja-JP" altLang="en-US" sz="1000" dirty="0"/>
                        <a:t>資金繰り計画</a:t>
                      </a:r>
                      <a:endParaRPr kumimoji="1" lang="en-US" altLang="ja-JP" sz="1000" dirty="0">
                        <a:latin typeface="+mj-ea"/>
                        <a:ea typeface="+mj-ea"/>
                      </a:endParaRPr>
                    </a:p>
                  </a:txBody>
                  <a:tcPr marL="82953" marR="82953" marT="41476" marB="41476">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extLst>
                  <a:ext uri="{0D108BD9-81ED-4DB2-BD59-A6C34878D82A}"/>
                </a:extLst>
              </a:tr>
              <a:tr h="524159">
                <a:tc>
                  <a:txBody>
                    <a:bodyPr/>
                    <a:lstStyle/>
                    <a:p>
                      <a:pPr algn="ctr"/>
                      <a:r>
                        <a:rPr kumimoji="1" lang="en-US" altLang="ja-JP" sz="1000" dirty="0"/>
                        <a:t>7</a:t>
                      </a:r>
                      <a:r>
                        <a:rPr kumimoji="1" lang="ja-JP" altLang="en-US" sz="1000" dirty="0"/>
                        <a:t>月 </a:t>
                      </a:r>
                      <a:r>
                        <a:rPr kumimoji="1" lang="en-US" altLang="ja-JP" sz="1000" dirty="0"/>
                        <a:t>18</a:t>
                      </a:r>
                      <a:r>
                        <a:rPr kumimoji="1" lang="ja-JP" altLang="en-US" sz="1000" dirty="0"/>
                        <a:t>日</a:t>
                      </a:r>
                      <a:r>
                        <a:rPr kumimoji="1" lang="en-US" altLang="ja-JP" sz="1000" dirty="0"/>
                        <a:t>(</a:t>
                      </a:r>
                      <a:r>
                        <a:rPr kumimoji="1" lang="ja-JP" altLang="en-US" sz="1000" dirty="0"/>
                        <a:t>金</a:t>
                      </a:r>
                      <a:r>
                        <a:rPr kumimoji="1" lang="en-US" altLang="ja-JP" sz="1000" dirty="0"/>
                        <a:t>)</a:t>
                      </a:r>
                    </a:p>
                    <a:p>
                      <a:pPr algn="ctr"/>
                      <a:r>
                        <a:rPr kumimoji="1" lang="en-US" altLang="ja-JP" sz="800" dirty="0"/>
                        <a:t>18</a:t>
                      </a:r>
                      <a:r>
                        <a:rPr kumimoji="1" lang="ja-JP" altLang="en-US" sz="800" dirty="0"/>
                        <a:t>：</a:t>
                      </a:r>
                      <a:r>
                        <a:rPr kumimoji="1" lang="en-US" altLang="ja-JP" sz="800" dirty="0"/>
                        <a:t>00</a:t>
                      </a:r>
                      <a:r>
                        <a:rPr kumimoji="1" lang="ja-JP" altLang="en-US" sz="800" dirty="0"/>
                        <a:t>～</a:t>
                      </a:r>
                      <a:r>
                        <a:rPr kumimoji="1" lang="en-US" altLang="ja-JP" sz="800" dirty="0"/>
                        <a:t>21</a:t>
                      </a:r>
                      <a:r>
                        <a:rPr kumimoji="1" lang="ja-JP" altLang="en-US" sz="800" dirty="0"/>
                        <a:t>：</a:t>
                      </a:r>
                      <a:r>
                        <a:rPr kumimoji="1" lang="en-US" altLang="ja-JP" sz="800" dirty="0"/>
                        <a:t>00</a:t>
                      </a:r>
                      <a:endParaRPr kumimoji="1" lang="en-US" altLang="ja-JP" sz="800" dirty="0">
                        <a:latin typeface="+mn-ea"/>
                        <a:ea typeface="+mn-ea"/>
                      </a:endParaRPr>
                    </a:p>
                  </a:txBody>
                  <a:tcPr marL="82953" marR="82953" marT="41476" marB="41476"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tc>
                  <a:txBody>
                    <a:bodyPr/>
                    <a:lstStyle/>
                    <a:p>
                      <a:pPr marL="171450" indent="-171450">
                        <a:buFont typeface="Wingdings" panose="05000000000000000000" pitchFamily="2" charset="2"/>
                        <a:buChar char="u"/>
                      </a:pPr>
                      <a:r>
                        <a:rPr kumimoji="1" lang="ja-JP" altLang="en-US" sz="1000" dirty="0"/>
                        <a:t>お客様が自然と集まるしくみづくり</a:t>
                      </a:r>
                      <a:endParaRPr kumimoji="1" lang="en-US" altLang="ja-JP" sz="1000" dirty="0"/>
                    </a:p>
                    <a:p>
                      <a:pPr marL="171450" indent="-171450">
                        <a:buFont typeface="Wingdings" panose="05000000000000000000" pitchFamily="2" charset="2"/>
                        <a:buChar char="u"/>
                      </a:pPr>
                      <a:r>
                        <a:rPr kumimoji="1" lang="ja-JP" altLang="en-US" sz="1000" dirty="0"/>
                        <a:t>マーケティング（集客）・セールス（販売促進）の具体策をつくる</a:t>
                      </a:r>
                      <a:endParaRPr kumimoji="1" lang="en-US" altLang="ja-JP" sz="1000" dirty="0">
                        <a:latin typeface="+mn-ea"/>
                        <a:ea typeface="+mn-ea"/>
                      </a:endParaRPr>
                    </a:p>
                  </a:txBody>
                  <a:tcPr marL="82953" marR="82953" marT="41476" marB="41476">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extLst>
                  <a:ext uri="{0D108BD9-81ED-4DB2-BD59-A6C34878D82A}"/>
                </a:extLst>
              </a:tr>
              <a:tr h="376271">
                <a:tc>
                  <a:txBody>
                    <a:bodyPr/>
                    <a:lstStyle/>
                    <a:p>
                      <a:pPr algn="ctr"/>
                      <a:r>
                        <a:rPr kumimoji="1" lang="en-US" altLang="ja-JP" sz="1000" dirty="0"/>
                        <a:t>7</a:t>
                      </a:r>
                      <a:r>
                        <a:rPr kumimoji="1" lang="ja-JP" altLang="en-US" sz="1000" dirty="0"/>
                        <a:t>月 </a:t>
                      </a:r>
                      <a:r>
                        <a:rPr kumimoji="1" lang="en-US" altLang="ja-JP" sz="1000" dirty="0"/>
                        <a:t>25</a:t>
                      </a:r>
                      <a:r>
                        <a:rPr kumimoji="1" lang="ja-JP" altLang="en-US" sz="1000" dirty="0"/>
                        <a:t>日</a:t>
                      </a:r>
                      <a:r>
                        <a:rPr kumimoji="1" lang="en-US" altLang="ja-JP" sz="1000" dirty="0"/>
                        <a:t>(</a:t>
                      </a:r>
                      <a:r>
                        <a:rPr kumimoji="1" lang="ja-JP" altLang="en-US" sz="1000" dirty="0"/>
                        <a:t>金</a:t>
                      </a:r>
                      <a:r>
                        <a:rPr kumimoji="1" lang="en-US" altLang="ja-JP" sz="1000" dirty="0"/>
                        <a:t>)</a:t>
                      </a:r>
                    </a:p>
                    <a:p>
                      <a:pPr algn="ctr"/>
                      <a:r>
                        <a:rPr kumimoji="1" lang="en-US" altLang="ja-JP" sz="800" dirty="0"/>
                        <a:t>18</a:t>
                      </a:r>
                      <a:r>
                        <a:rPr kumimoji="1" lang="ja-JP" altLang="en-US" sz="800" dirty="0"/>
                        <a:t>：</a:t>
                      </a:r>
                      <a:r>
                        <a:rPr kumimoji="1" lang="en-US" altLang="ja-JP" sz="800" dirty="0"/>
                        <a:t>00</a:t>
                      </a:r>
                      <a:r>
                        <a:rPr kumimoji="1" lang="ja-JP" altLang="en-US" sz="800" dirty="0"/>
                        <a:t>～</a:t>
                      </a:r>
                      <a:r>
                        <a:rPr kumimoji="1" lang="en-US" altLang="ja-JP" sz="800" dirty="0"/>
                        <a:t>21</a:t>
                      </a:r>
                      <a:r>
                        <a:rPr kumimoji="1" lang="ja-JP" altLang="en-US" sz="800" dirty="0"/>
                        <a:t>：</a:t>
                      </a:r>
                      <a:r>
                        <a:rPr kumimoji="1" lang="en-US" altLang="ja-JP" sz="800" dirty="0"/>
                        <a:t>00</a:t>
                      </a:r>
                      <a:endParaRPr kumimoji="1" lang="en-US" altLang="ja-JP" sz="800" dirty="0">
                        <a:latin typeface="+mn-ea"/>
                        <a:ea typeface="+mn-ea"/>
                      </a:endParaRPr>
                    </a:p>
                  </a:txBody>
                  <a:tcPr marL="82953" marR="82953" marT="41476" marB="41476"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tc>
                  <a:txBody>
                    <a:bodyPr/>
                    <a:lstStyle/>
                    <a:p>
                      <a:pPr marL="171450" indent="-171450">
                        <a:buFont typeface="Wingdings" panose="05000000000000000000" pitchFamily="2" charset="2"/>
                        <a:buChar char="u"/>
                      </a:pPr>
                      <a:r>
                        <a:rPr kumimoji="1" lang="ja-JP" altLang="en-US" sz="1000" dirty="0"/>
                        <a:t>資金計画（設備計画、運転資金）</a:t>
                      </a:r>
                      <a:endParaRPr kumimoji="1" lang="en-US" altLang="ja-JP" sz="1000" dirty="0"/>
                    </a:p>
                    <a:p>
                      <a:pPr marL="171450" indent="-171450">
                        <a:buFont typeface="Wingdings" panose="05000000000000000000" pitchFamily="2" charset="2"/>
                        <a:buChar char="u"/>
                      </a:pPr>
                      <a:r>
                        <a:rPr kumimoji="1" lang="ja-JP" altLang="en-US" sz="1000" dirty="0"/>
                        <a:t>会計のキホン</a:t>
                      </a:r>
                      <a:endParaRPr kumimoji="1" lang="ja-JP" altLang="en-US" sz="1000" dirty="0">
                        <a:latin typeface="+mn-ea"/>
                        <a:ea typeface="+mn-ea"/>
                      </a:endParaRPr>
                    </a:p>
                  </a:txBody>
                  <a:tcPr marL="82953" marR="82953" marT="41476" marB="41476">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extLst>
                  <a:ext uri="{0D108BD9-81ED-4DB2-BD59-A6C34878D82A}"/>
                </a:extLst>
              </a:tr>
              <a:tr h="524159">
                <a:tc>
                  <a:txBody>
                    <a:bodyPr/>
                    <a:lstStyle/>
                    <a:p>
                      <a:pPr algn="ctr"/>
                      <a:r>
                        <a:rPr kumimoji="1" lang="en-US" altLang="ja-JP" sz="1000" dirty="0"/>
                        <a:t>8</a:t>
                      </a:r>
                      <a:r>
                        <a:rPr kumimoji="1" lang="ja-JP" altLang="en-US" sz="1000" dirty="0"/>
                        <a:t>月  </a:t>
                      </a:r>
                      <a:r>
                        <a:rPr kumimoji="1" lang="en-US" altLang="ja-JP" sz="1000" dirty="0"/>
                        <a:t>1</a:t>
                      </a:r>
                      <a:r>
                        <a:rPr kumimoji="1" lang="ja-JP" altLang="en-US" sz="1000" dirty="0"/>
                        <a:t>日</a:t>
                      </a:r>
                      <a:r>
                        <a:rPr kumimoji="1" lang="en-US" altLang="ja-JP" sz="1000" dirty="0"/>
                        <a:t>(</a:t>
                      </a:r>
                      <a:r>
                        <a:rPr kumimoji="1" lang="ja-JP" altLang="en-US" sz="1000" dirty="0"/>
                        <a:t>金</a:t>
                      </a:r>
                      <a:r>
                        <a:rPr kumimoji="1" lang="en-US" altLang="ja-JP" sz="1000" dirty="0"/>
                        <a:t>)</a:t>
                      </a:r>
                    </a:p>
                    <a:p>
                      <a:pPr algn="ctr"/>
                      <a:r>
                        <a:rPr kumimoji="1" lang="en-US" altLang="ja-JP" sz="800" dirty="0"/>
                        <a:t>18</a:t>
                      </a:r>
                      <a:r>
                        <a:rPr kumimoji="1" lang="ja-JP" altLang="en-US" sz="800" dirty="0"/>
                        <a:t>：</a:t>
                      </a:r>
                      <a:r>
                        <a:rPr kumimoji="1" lang="en-US" altLang="ja-JP" sz="800" dirty="0"/>
                        <a:t>00</a:t>
                      </a:r>
                      <a:r>
                        <a:rPr kumimoji="1" lang="ja-JP" altLang="en-US" sz="800" dirty="0"/>
                        <a:t>～</a:t>
                      </a:r>
                      <a:r>
                        <a:rPr kumimoji="1" lang="en-US" altLang="ja-JP" sz="800" dirty="0"/>
                        <a:t>21</a:t>
                      </a:r>
                      <a:r>
                        <a:rPr kumimoji="1" lang="ja-JP" altLang="en-US" sz="800" dirty="0"/>
                        <a:t>：</a:t>
                      </a:r>
                      <a:r>
                        <a:rPr kumimoji="1" lang="en-US" altLang="ja-JP" sz="800" dirty="0"/>
                        <a:t>00</a:t>
                      </a:r>
                      <a:endParaRPr kumimoji="1" lang="ja-JP" altLang="en-US" sz="800" dirty="0">
                        <a:latin typeface="+mn-ea"/>
                        <a:ea typeface="+mn-ea"/>
                      </a:endParaRPr>
                    </a:p>
                  </a:txBody>
                  <a:tcPr marL="82953" marR="82953" marT="41476" marB="41476"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tc>
                  <a:txBody>
                    <a:bodyPr/>
                    <a:lstStyle/>
                    <a:p>
                      <a:pPr marL="171450" indent="-171450">
                        <a:buFont typeface="Wingdings" panose="05000000000000000000" pitchFamily="2" charset="2"/>
                        <a:buChar char="u"/>
                      </a:pPr>
                      <a:r>
                        <a:rPr kumimoji="1" lang="ja-JP" altLang="en-US" sz="1000" dirty="0"/>
                        <a:t>創業に必要な手続き</a:t>
                      </a:r>
                      <a:endParaRPr kumimoji="1" lang="en-US" altLang="ja-JP" sz="1000" dirty="0"/>
                    </a:p>
                    <a:p>
                      <a:pPr marL="171450" indent="-171450">
                        <a:buFont typeface="Wingdings" panose="05000000000000000000" pitchFamily="2" charset="2"/>
                        <a:buChar char="u"/>
                      </a:pPr>
                      <a:r>
                        <a:rPr kumimoji="1" lang="ja-JP" altLang="en-US" sz="1000" dirty="0"/>
                        <a:t>人を活かすための採用と育成のキホン</a:t>
                      </a:r>
                      <a:endParaRPr kumimoji="1" lang="en-US" altLang="ja-JP" sz="1000" dirty="0"/>
                    </a:p>
                    <a:p>
                      <a:pPr marL="171450" indent="-171450">
                        <a:buFont typeface="Wingdings" panose="05000000000000000000" pitchFamily="2" charset="2"/>
                        <a:buChar char="u"/>
                      </a:pPr>
                      <a:r>
                        <a:rPr kumimoji="1" lang="ja-JP" altLang="en-US" sz="1000" dirty="0"/>
                        <a:t>伝わるプレゼンテーションのポイント</a:t>
                      </a:r>
                      <a:endParaRPr kumimoji="1" lang="ja-JP" altLang="en-US" sz="1000" dirty="0">
                        <a:latin typeface="+mn-ea"/>
                        <a:ea typeface="+mn-ea"/>
                      </a:endParaRPr>
                    </a:p>
                  </a:txBody>
                  <a:tcPr marL="82953" marR="82953" marT="41476" marB="41476">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extLst>
                  <a:ext uri="{0D108BD9-81ED-4DB2-BD59-A6C34878D82A}"/>
                </a:extLst>
              </a:tr>
              <a:tr h="672047">
                <a:tc>
                  <a:txBody>
                    <a:bodyPr/>
                    <a:lstStyle/>
                    <a:p>
                      <a:pPr algn="ctr"/>
                      <a:r>
                        <a:rPr kumimoji="1" lang="en-US" altLang="ja-JP" sz="1000" dirty="0"/>
                        <a:t>8</a:t>
                      </a:r>
                      <a:r>
                        <a:rPr kumimoji="1" lang="ja-JP" altLang="en-US" sz="1000" dirty="0"/>
                        <a:t>月</a:t>
                      </a:r>
                      <a:r>
                        <a:rPr kumimoji="1" lang="en-US" altLang="ja-JP" sz="1000" dirty="0"/>
                        <a:t>10</a:t>
                      </a:r>
                      <a:r>
                        <a:rPr kumimoji="1" lang="ja-JP" altLang="en-US" sz="1000" dirty="0"/>
                        <a:t>日</a:t>
                      </a:r>
                      <a:r>
                        <a:rPr kumimoji="1" lang="en-US" altLang="ja-JP" sz="1000" dirty="0"/>
                        <a:t>(</a:t>
                      </a:r>
                      <a:r>
                        <a:rPr kumimoji="1" lang="ja-JP" altLang="en-US" sz="1000" dirty="0"/>
                        <a:t>日</a:t>
                      </a:r>
                      <a:r>
                        <a:rPr kumimoji="1" lang="en-US" altLang="ja-JP" sz="1000" dirty="0"/>
                        <a:t>)</a:t>
                      </a:r>
                    </a:p>
                    <a:p>
                      <a:pPr algn="ctr"/>
                      <a:r>
                        <a:rPr kumimoji="1" lang="en-US" altLang="ja-JP" sz="800" dirty="0"/>
                        <a:t>9:00</a:t>
                      </a:r>
                      <a:r>
                        <a:rPr kumimoji="1" lang="ja-JP" altLang="en-US" sz="800" dirty="0"/>
                        <a:t>～</a:t>
                      </a:r>
                      <a:r>
                        <a:rPr kumimoji="1" lang="en-US" altLang="ja-JP" sz="800" dirty="0"/>
                        <a:t>17</a:t>
                      </a:r>
                      <a:r>
                        <a:rPr kumimoji="1" lang="ja-JP" altLang="en-US" sz="800" dirty="0"/>
                        <a:t>：</a:t>
                      </a:r>
                      <a:r>
                        <a:rPr kumimoji="1" lang="en-US" altLang="ja-JP" sz="800" dirty="0"/>
                        <a:t>00</a:t>
                      </a:r>
                      <a:endParaRPr kumimoji="1" lang="ja-JP" altLang="en-US" sz="800" dirty="0">
                        <a:latin typeface="+mn-ea"/>
                        <a:ea typeface="+mn-ea"/>
                      </a:endParaRPr>
                    </a:p>
                  </a:txBody>
                  <a:tcPr marL="82953" marR="82953" marT="41476" marB="41476"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tc>
                  <a:txBody>
                    <a:bodyPr/>
                    <a:lstStyle/>
                    <a:p>
                      <a:pPr marL="171450" indent="-171450">
                        <a:buFont typeface="Wingdings" panose="05000000000000000000" pitchFamily="2" charset="2"/>
                        <a:buChar char="u"/>
                      </a:pPr>
                      <a:r>
                        <a:rPr kumimoji="1" lang="ja-JP" altLang="en-US" sz="1000" dirty="0"/>
                        <a:t>「売上アップ策」発想ワークショップ</a:t>
                      </a:r>
                      <a:endParaRPr kumimoji="1" lang="en-US" altLang="ja-JP" sz="1000" dirty="0"/>
                    </a:p>
                    <a:p>
                      <a:pPr marL="171450" indent="-171450">
                        <a:buFont typeface="Wingdings" panose="05000000000000000000" pitchFamily="2" charset="2"/>
                        <a:buChar char="u"/>
                      </a:pPr>
                      <a:r>
                        <a:rPr kumimoji="1" lang="ja-JP" altLang="en-US" sz="1000" dirty="0"/>
                        <a:t>行動計画の立て方と改善ポイント</a:t>
                      </a:r>
                      <a:endParaRPr kumimoji="1" lang="en-US" altLang="ja-JP" sz="1000" dirty="0"/>
                    </a:p>
                    <a:p>
                      <a:pPr marL="171450" indent="-171450">
                        <a:buFont typeface="Wingdings" panose="05000000000000000000" pitchFamily="2" charset="2"/>
                        <a:buChar char="u"/>
                      </a:pPr>
                      <a:r>
                        <a:rPr kumimoji="1" lang="ja-JP" altLang="en-US" sz="1000" dirty="0"/>
                        <a:t>受講生の事業計画発表</a:t>
                      </a:r>
                      <a:endParaRPr kumimoji="1" lang="en-US" altLang="ja-JP" sz="1000" dirty="0"/>
                    </a:p>
                    <a:p>
                      <a:pPr marL="171450" indent="-171450">
                        <a:buFont typeface="Wingdings" panose="05000000000000000000" pitchFamily="2" charset="2"/>
                        <a:buChar char="u"/>
                      </a:pPr>
                      <a:r>
                        <a:rPr kumimoji="1" lang="ja-JP" altLang="en-US" sz="1000" dirty="0"/>
                        <a:t>町の施策や支援機関の紹介、修了証の授与</a:t>
                      </a:r>
                      <a:endParaRPr kumimoji="1" lang="en-US" altLang="ja-JP" sz="1000" dirty="0">
                        <a:latin typeface="+mn-ea"/>
                        <a:ea typeface="+mn-ea"/>
                      </a:endParaRPr>
                    </a:p>
                  </a:txBody>
                  <a:tcPr marL="82953" marR="82953" marT="41476" marB="41476">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noFill/>
                  </a:tcPr>
                </a:tc>
                <a:extLst>
                  <a:ext uri="{0D108BD9-81ED-4DB2-BD59-A6C34878D82A}"/>
                </a:extLst>
              </a:tr>
            </a:tbl>
          </a:graphicData>
        </a:graphic>
      </p:graphicFrame>
      <p:graphicFrame>
        <p:nvGraphicFramePr>
          <p:cNvPr id="1152" name="表 19"/>
          <p:cNvGraphicFramePr>
            <a:graphicFrameLocks noGrp="1"/>
          </p:cNvGraphicFramePr>
          <p:nvPr>
            <p:extLst>
              <p:ext uri="{D42A27DB-BD31-4B8C-83A1-F6EECF244321}">
                <p14:modId xmlns:p14="http://schemas.microsoft.com/office/powerpoint/2010/main" val="768313979"/>
              </p:ext>
            </p:extLst>
          </p:nvPr>
        </p:nvGraphicFramePr>
        <p:xfrm>
          <a:off x="97331" y="4629826"/>
          <a:ext cx="6696702" cy="3474352"/>
        </p:xfrm>
        <a:graphic>
          <a:graphicData uri="http://schemas.openxmlformats.org/drawingml/2006/table">
            <a:tbl>
              <a:tblPr firstRow="1" bandRow="1">
                <a:tableStyleId>{7DF18680-E054-41AD-8BC1-D1AEF772440D}</a:tableStyleId>
              </a:tblPr>
              <a:tblGrid>
                <a:gridCol w="1018993">
                  <a:extLst>
                    <a:ext uri="{9D8B030D-6E8A-4147-A177-3AD203B41FA5}"/>
                  </a:extLst>
                </a:gridCol>
                <a:gridCol w="838168">
                  <a:extLst>
                    <a:ext uri="{9D8B030D-6E8A-4147-A177-3AD203B41FA5}"/>
                  </a:extLst>
                </a:gridCol>
                <a:gridCol w="1322108">
                  <a:extLst>
                    <a:ext uri="{9D8B030D-6E8A-4147-A177-3AD203B41FA5}"/>
                  </a:extLst>
                </a:gridCol>
                <a:gridCol w="830112">
                  <a:extLst>
                    <a:ext uri="{9D8B030D-6E8A-4147-A177-3AD203B41FA5}"/>
                  </a:extLst>
                </a:gridCol>
                <a:gridCol w="2687321">
                  <a:extLst>
                    <a:ext uri="{9D8B030D-6E8A-4147-A177-3AD203B41FA5}"/>
                  </a:extLst>
                </a:gridCol>
              </a:tblGrid>
              <a:tr h="334787">
                <a:tc gridSpan="5">
                  <a:txBody>
                    <a:bodyPr/>
                    <a:lstStyle/>
                    <a:p>
                      <a:pPr algn="ctr"/>
                      <a:r>
                        <a:rPr kumimoji="1" lang="ja-JP" altLang="en-US" sz="1600" dirty="0"/>
                        <a:t>・・・・・  京丹波町創業セミナー受講申込書  ・・・・・</a:t>
                      </a:r>
                      <a:endParaRPr kumimoji="1" lang="ja-JP" altLang="en-US" sz="16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0033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extLst>
              </a:tr>
              <a:tr h="372001">
                <a:tc>
                  <a:txBody>
                    <a:bodyPr/>
                    <a:lstStyle/>
                    <a:p>
                      <a:r>
                        <a:rPr kumimoji="1" lang="ja-JP" altLang="en-US" sz="1000" dirty="0"/>
                        <a:t>ﾌ  ﾘ  ｶﾞ ﾅ</a:t>
                      </a:r>
                      <a:endParaRPr kumimoji="1" lang="en-US" altLang="ja-JP" sz="1000" dirty="0"/>
                    </a:p>
                    <a:p>
                      <a:r>
                        <a:rPr kumimoji="1" lang="ja-JP" altLang="en-US" sz="1000" dirty="0"/>
                        <a:t>氏　　名</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gridSpan="2">
                  <a:txBody>
                    <a:bodyPr/>
                    <a:lstStyle/>
                    <a:p>
                      <a:endParaRPr kumimoji="1" lang="ja-JP" altLang="en-US" sz="16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hMerge="1">
                  <a:txBody>
                    <a:bodyPr/>
                    <a:lstStyle/>
                    <a:p>
                      <a:endParaRPr kumimoji="1" lang="ja-JP" altLang="en-US"/>
                    </a:p>
                  </a:txBody>
                  <a:tcPr/>
                </a:tc>
                <a:tc>
                  <a:txBody>
                    <a:bodyPr/>
                    <a:lstStyle/>
                    <a:p>
                      <a:r>
                        <a:rPr kumimoji="1" lang="ja-JP" altLang="en-US" sz="1000" dirty="0"/>
                        <a:t>生年月日</a:t>
                      </a:r>
                      <a:endParaRPr kumimoji="1" lang="ja-JP" altLang="en-US" sz="16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a:txBody>
                    <a:bodyPr/>
                    <a:lstStyle/>
                    <a:p>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extLst>
                  <a:ext uri="{0D108BD9-81ED-4DB2-BD59-A6C34878D82A}"/>
                </a:extLst>
              </a:tr>
              <a:tr h="318333">
                <a:tc>
                  <a:txBody>
                    <a:bodyPr/>
                    <a:lstStyle/>
                    <a:p>
                      <a:r>
                        <a:rPr kumimoji="1" lang="ja-JP" altLang="en-US" sz="1000" dirty="0"/>
                        <a:t>住　　所</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gridSpan="4">
                  <a:txBody>
                    <a:bodyPr/>
                    <a:lstStyle/>
                    <a:p>
                      <a:endParaRPr kumimoji="1" lang="ja-JP" altLang="en-US" sz="16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extLst>
              </a:tr>
              <a:tr h="372001">
                <a:tc>
                  <a:txBody>
                    <a:bodyPr/>
                    <a:lstStyle/>
                    <a:p>
                      <a:r>
                        <a:rPr kumimoji="1" lang="ja-JP" altLang="en-US" sz="1000" dirty="0"/>
                        <a:t>電話番号</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gridSpan="2">
                  <a:txBody>
                    <a:bodyPr/>
                    <a:lstStyle/>
                    <a:p>
                      <a:endParaRPr kumimoji="1" lang="ja-JP" altLang="en-US" sz="16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hMerge="1">
                  <a:txBody>
                    <a:bodyPr/>
                    <a:lstStyle/>
                    <a:p>
                      <a:endParaRPr kumimoji="1" lang="ja-JP" altLang="en-US"/>
                    </a:p>
                  </a:txBody>
                  <a:tcPr/>
                </a:tc>
                <a:tc>
                  <a:txBody>
                    <a:bodyPr/>
                    <a:lstStyle/>
                    <a:p>
                      <a:r>
                        <a:rPr kumimoji="1" lang="ja-JP" altLang="en-US" sz="1000" dirty="0"/>
                        <a:t>携帯電話</a:t>
                      </a:r>
                      <a:endParaRPr kumimoji="1" lang="ja-JP" altLang="en-US" sz="16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a:txBody>
                    <a:bodyPr/>
                    <a:lstStyle/>
                    <a:p>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extLst>
                  <a:ext uri="{0D108BD9-81ED-4DB2-BD59-A6C34878D82A}"/>
                </a:extLst>
              </a:tr>
              <a:tr h="372001">
                <a:tc>
                  <a:txBody>
                    <a:bodyPr/>
                    <a:lstStyle/>
                    <a:p>
                      <a:r>
                        <a:rPr kumimoji="1" lang="ja-JP" altLang="en-US" sz="1000" dirty="0"/>
                        <a:t>職　　業</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gridSpan="4">
                  <a:txBody>
                    <a:bodyPr/>
                    <a:lstStyle/>
                    <a:p>
                      <a:r>
                        <a:rPr kumimoji="1" lang="ja-JP" altLang="en-US" sz="1000" dirty="0"/>
                        <a:t>会社員　・　自営業　・　公務員　・　パートアルバイト　・　学生　・　無職　</a:t>
                      </a:r>
                      <a:endParaRPr kumimoji="1" lang="en-US" altLang="ja-JP" sz="1000" dirty="0"/>
                    </a:p>
                    <a:p>
                      <a:r>
                        <a:rPr kumimoji="1" lang="ja-JP" altLang="en-US" sz="1000" dirty="0"/>
                        <a:t>その他（　　　　　　　　　　　　　　　　　　　　　　　　　　　　　　　　　　　　）</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extLst>
              </a:tr>
              <a:tr h="382252">
                <a:tc>
                  <a:txBody>
                    <a:bodyPr/>
                    <a:lstStyle/>
                    <a:p>
                      <a:r>
                        <a:rPr kumimoji="1" lang="ja-JP" altLang="en-US" sz="1000" dirty="0"/>
                        <a:t>お勤め先</a:t>
                      </a:r>
                      <a:endParaRPr kumimoji="1" lang="en-US" altLang="ja-JP" sz="1000" dirty="0"/>
                    </a:p>
                    <a:p>
                      <a:r>
                        <a:rPr kumimoji="1" lang="ja-JP" altLang="en-US" sz="1000" dirty="0"/>
                        <a:t>業種・業務内容</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gridSpan="4">
                  <a:txBody>
                    <a:bodyPr/>
                    <a:lstStyle/>
                    <a:p>
                      <a:r>
                        <a:rPr kumimoji="1" lang="ja-JP" altLang="en-US" sz="1000" dirty="0"/>
                        <a:t>（業種）　　　　　　　　　　　　　　　（業務内容）</a:t>
                      </a:r>
                      <a:endParaRPr kumimoji="1" lang="en-US" altLang="ja-JP" sz="1000" dirty="0"/>
                    </a:p>
                    <a:p>
                      <a:endParaRPr kumimoji="1" lang="en-US" altLang="ja-JP"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extLst>
              </a:tr>
              <a:tr h="272561">
                <a:tc>
                  <a:txBody>
                    <a:bodyPr/>
                    <a:lstStyle/>
                    <a:p>
                      <a:r>
                        <a:rPr kumimoji="1" lang="ja-JP" altLang="en-US" sz="1000" dirty="0"/>
                        <a:t>学生の方</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gridSpan="4">
                  <a:txBody>
                    <a:bodyPr/>
                    <a:lstStyle/>
                    <a:p>
                      <a:r>
                        <a:rPr kumimoji="1" lang="ja-JP" altLang="en-US" sz="1000" dirty="0"/>
                        <a:t>（学校名）　　　　　　　　　　　　　（学部）　　　　　　　（専攻）　　　　　　　（学年）　　　　　　　　　</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extLst>
              </a:tr>
              <a:tr h="518211">
                <a:tc rowSpan="2" gridSpan="2">
                  <a:txBody>
                    <a:bodyPr/>
                    <a:lstStyle/>
                    <a:p>
                      <a:r>
                        <a:rPr kumimoji="1" lang="ja-JP" altLang="en-US" sz="1000" dirty="0"/>
                        <a:t>起業しようと思ったきっかけ</a:t>
                      </a: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rowSpan="2" hMerge="1">
                  <a:txBody>
                    <a:bodyPr/>
                    <a:lstStyle/>
                    <a:p>
                      <a:endParaRPr kumimoji="1" lang="ja-JP" altLang="en-US" sz="1050" dirty="0">
                        <a:latin typeface="UD デジタル 教科書体 NP-R" panose="02020400000000000000" pitchFamily="18" charset="-128"/>
                        <a:ea typeface="UD デジタル 教科書体 NP-R" panose="02020400000000000000" pitchFamily="18" charset="-128"/>
                      </a:endParaRPr>
                    </a:p>
                  </a:txBody>
                  <a:tcPr anchor="ctr">
                    <a:lnT w="12700" cap="flat" cmpd="sng" algn="ctr">
                      <a:solidFill>
                        <a:schemeClr val="bg1"/>
                      </a:solidFill>
                      <a:prstDash val="solid"/>
                      <a:round/>
                      <a:headEnd type="none" w="med" len="med"/>
                      <a:tailEnd type="none" w="med" len="med"/>
                    </a:lnT>
                  </a:tcPr>
                </a:tc>
                <a:tc gridSpan="3">
                  <a:txBody>
                    <a:bodyPr/>
                    <a:lstStyle/>
                    <a:p>
                      <a:r>
                        <a:rPr kumimoji="1" lang="ja-JP" altLang="en-US" sz="1000" dirty="0"/>
                        <a:t>（目的）</a:t>
                      </a:r>
                      <a:endParaRPr kumimoji="1" lang="en-US" altLang="ja-JP" sz="1000" dirty="0"/>
                    </a:p>
                    <a:p>
                      <a:endParaRPr kumimoji="1" lang="en-US" altLang="ja-JP" sz="1000" dirty="0"/>
                    </a:p>
                    <a:p>
                      <a:endParaRPr kumimoji="1" lang="en-US" altLang="ja-JP"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extLst>
              </a:tr>
              <a:tr h="457603">
                <a:tc gridSpan="2" vMerge="1">
                  <a:txBody>
                    <a:bodyPr/>
                    <a:lstStyle/>
                    <a:p>
                      <a:endParaRPr kumimoji="1" lang="ja-JP" altLang="en-US"/>
                    </a:p>
                  </a:txBody>
                  <a:tcPr/>
                </a:tc>
                <a:tc hMerge="1" vMerge="1">
                  <a:txBody>
                    <a:bodyPr/>
                    <a:lstStyle/>
                    <a:p>
                      <a:endParaRPr kumimoji="1" lang="ja-JP" altLang="en-US"/>
                    </a:p>
                  </a:txBody>
                  <a:tcPr/>
                </a:tc>
                <a:tc gridSpan="3">
                  <a:txBody>
                    <a:bodyPr/>
                    <a:lstStyle/>
                    <a:p>
                      <a:r>
                        <a:rPr kumimoji="1" lang="ja-JP" altLang="en-US" sz="1000" dirty="0"/>
                        <a:t>（背景）</a:t>
                      </a:r>
                    </a:p>
                    <a:p>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82953" marR="82953" marT="41476" marB="41476" anchor="ctr">
                    <a:solidFill>
                      <a:srgbClr val="DBFFB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extLst>
              </a:tr>
            </a:tbl>
          </a:graphicData>
        </a:graphic>
      </p:graphicFrame>
      <p:sp>
        <p:nvSpPr>
          <p:cNvPr id="1153" name="正方形/長方形 12"/>
          <p:cNvSpPr/>
          <p:nvPr/>
        </p:nvSpPr>
        <p:spPr>
          <a:xfrm>
            <a:off x="97331" y="8108910"/>
            <a:ext cx="6696702" cy="1362304"/>
          </a:xfrm>
          <a:prstGeom prst="rect">
            <a:avLst/>
          </a:prstGeom>
          <a:noFill/>
          <a:ln w="28575">
            <a:solidFill>
              <a:srgbClr val="003300"/>
            </a:solidFill>
          </a:ln>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ja-JP" altLang="en-US" sz="1270" dirty="0">
                <a:latin typeface="UD デジタル 教科書体 NP-R" panose="02020400000000000000" pitchFamily="18" charset="-128"/>
                <a:ea typeface="UD デジタル 教科書体 NP-R" panose="02020400000000000000" pitchFamily="18" charset="-128"/>
              </a:rPr>
              <a:t>＜起業の状況について＞　起業しようとしている業種を教えてください。</a:t>
            </a:r>
            <a:endParaRPr lang="en-US" altLang="ja-JP" sz="1270" dirty="0">
              <a:latin typeface="UD デジタル 教科書体 NP-R" panose="02020400000000000000" pitchFamily="18" charset="-128"/>
              <a:ea typeface="UD デジタル 教科書体 NP-R" panose="02020400000000000000" pitchFamily="18" charset="-128"/>
            </a:endParaRPr>
          </a:p>
          <a:p>
            <a:pPr>
              <a:lnSpc>
                <a:spcPct val="150000"/>
              </a:lnSpc>
            </a:pPr>
            <a:r>
              <a:rPr lang="ja-JP" altLang="en-US" sz="1270" dirty="0">
                <a:latin typeface="UD デジタル 教科書体 NP-R" panose="02020400000000000000" pitchFamily="18" charset="-128"/>
                <a:ea typeface="UD デジタル 教科書体 NP-R" panose="02020400000000000000" pitchFamily="18" charset="-128"/>
              </a:rPr>
              <a:t>（業種）　　　　　　　　（業務内容）　　　　　　　　　　（屋号）　　　　　　　　　　　　　</a:t>
            </a:r>
            <a:endParaRPr lang="en-US" altLang="ja-JP" sz="1270" dirty="0">
              <a:latin typeface="UD デジタル 教科書体 NP-R" panose="02020400000000000000" pitchFamily="18" charset="-128"/>
              <a:ea typeface="UD デジタル 教科書体 NP-R" panose="02020400000000000000" pitchFamily="18" charset="-128"/>
            </a:endParaRPr>
          </a:p>
          <a:p>
            <a:pPr>
              <a:lnSpc>
                <a:spcPct val="150000"/>
              </a:lnSpc>
            </a:pPr>
            <a:r>
              <a:rPr lang="ja-JP" altLang="en-US" sz="953" dirty="0">
                <a:latin typeface="UD デジタル 教科書体 NP-R" panose="02020400000000000000" pitchFamily="18" charset="-128"/>
                <a:ea typeface="UD デジタル 教科書体 NP-R" panose="02020400000000000000" pitchFamily="18" charset="-128"/>
              </a:rPr>
              <a:t>　　　　①すでに事業を行っている　創業後（　　年　　ヶ月）</a:t>
            </a:r>
            <a:endParaRPr lang="en-US" altLang="ja-JP" sz="953" dirty="0">
              <a:latin typeface="UD デジタル 教科書体 NP-R" panose="02020400000000000000" pitchFamily="18" charset="-128"/>
              <a:ea typeface="UD デジタル 教科書体 NP-R" panose="02020400000000000000" pitchFamily="18" charset="-128"/>
            </a:endParaRPr>
          </a:p>
          <a:p>
            <a:pPr>
              <a:lnSpc>
                <a:spcPct val="150000"/>
              </a:lnSpc>
            </a:pPr>
            <a:r>
              <a:rPr lang="ja-JP" altLang="en-US" sz="953" dirty="0">
                <a:latin typeface="UD デジタル 教科書体 NP-R" panose="02020400000000000000" pitchFamily="18" charset="-128"/>
                <a:ea typeface="UD デジタル 教科書体 NP-R" panose="02020400000000000000" pitchFamily="18" charset="-128"/>
              </a:rPr>
              <a:t>　　　　②企業の計画を具体的に進めている（　　年　　月頃）創業予定</a:t>
            </a:r>
            <a:endParaRPr lang="en-US" altLang="ja-JP" sz="953" dirty="0">
              <a:latin typeface="UD デジタル 教科書体 NP-R" panose="02020400000000000000" pitchFamily="18" charset="-128"/>
              <a:ea typeface="UD デジタル 教科書体 NP-R" panose="02020400000000000000" pitchFamily="18" charset="-128"/>
            </a:endParaRPr>
          </a:p>
          <a:p>
            <a:pPr>
              <a:lnSpc>
                <a:spcPct val="150000"/>
              </a:lnSpc>
            </a:pPr>
            <a:r>
              <a:rPr lang="ja-JP" altLang="en-US" sz="953" dirty="0">
                <a:latin typeface="UD デジタル 教科書体 NP-R" panose="02020400000000000000" pitchFamily="18" charset="-128"/>
                <a:ea typeface="UD デジタル 教科書体 NP-R" panose="02020400000000000000" pitchFamily="18" charset="-128"/>
              </a:rPr>
              <a:t>　　　　③起業の意思はあるが具体的な計画は未定（　　年以内）に起業したい</a:t>
            </a:r>
            <a:endParaRPr lang="en-US" altLang="ja-JP" sz="953" dirty="0">
              <a:latin typeface="UD デジタル 教科書体 NP-R" panose="02020400000000000000" pitchFamily="18" charset="-128"/>
              <a:ea typeface="UD デジタル 教科書体 NP-R" panose="02020400000000000000" pitchFamily="18" charset="-128"/>
            </a:endParaRPr>
          </a:p>
        </p:txBody>
      </p:sp>
      <p:sp>
        <p:nvSpPr>
          <p:cNvPr id="1154" name="テキスト ボックス 13"/>
          <p:cNvSpPr txBox="1"/>
          <p:nvPr/>
        </p:nvSpPr>
        <p:spPr>
          <a:xfrm>
            <a:off x="92865" y="9490142"/>
            <a:ext cx="6599406" cy="217880"/>
          </a:xfrm>
          <a:prstGeom prst="rect">
            <a:avLst/>
          </a:prstGeom>
          <a:noFill/>
          <a:ln>
            <a:noFill/>
          </a:ln>
        </p:spPr>
        <p:txBody>
          <a:bodyPr wrap="square" rtlCol="0">
            <a:spAutoFit/>
          </a:bodyPr>
          <a:lstStyle/>
          <a:p>
            <a:pPr algn="ctr"/>
            <a:r>
              <a:rPr lang="en-US" altLang="ja-JP" sz="816" dirty="0">
                <a:latin typeface="UD デジタル 教科書体 NP-R" panose="02020400000000000000" pitchFamily="18" charset="-128"/>
                <a:ea typeface="UD デジタル 教科書体 NP-R" panose="02020400000000000000" pitchFamily="18" charset="-128"/>
              </a:rPr>
              <a:t>※</a:t>
            </a:r>
            <a:r>
              <a:rPr lang="ja-JP" altLang="en-US" sz="816" dirty="0">
                <a:latin typeface="UD デジタル 教科書体 NP-R" panose="02020400000000000000" pitchFamily="18" charset="-128"/>
                <a:ea typeface="UD デジタル 教科書体 NP-R" panose="02020400000000000000" pitchFamily="18" charset="-128"/>
              </a:rPr>
              <a:t>本申込書にご記入いただいた個人情報は本セミナーの実施・運営及び創業支援に関係する各種情報提供の目的にのみ使用いたします。</a:t>
            </a:r>
          </a:p>
        </p:txBody>
      </p:sp>
      <p:sp>
        <p:nvSpPr>
          <p:cNvPr id="1155" name="テキスト ボックス 56"/>
          <p:cNvSpPr txBox="1"/>
          <p:nvPr/>
        </p:nvSpPr>
        <p:spPr>
          <a:xfrm>
            <a:off x="3985890" y="4060255"/>
            <a:ext cx="2858033" cy="532262"/>
          </a:xfrm>
          <a:prstGeom prst="rect">
            <a:avLst/>
          </a:prstGeom>
          <a:noFill/>
        </p:spPr>
        <p:txBody>
          <a:bodyPr wrap="square" rtlCol="0">
            <a:spAutoFit/>
          </a:bodyPr>
          <a:lstStyle/>
          <a:p>
            <a:r>
              <a:rPr lang="ja-JP" altLang="en-US" sz="953" b="1"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本セミナーはワークショップも行うことから</a:t>
            </a:r>
            <a:endParaRPr lang="ja-JP" altLang="en-US" sz="1089" b="1"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r>
              <a:rPr lang="ja-JP" altLang="en-US" sz="953" b="1"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現地での参加のみとし、オンラインでの対応は</a:t>
            </a:r>
          </a:p>
          <a:p>
            <a:r>
              <a:rPr lang="ja-JP" altLang="en-US" sz="953" b="1"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行いません。</a:t>
            </a:r>
          </a:p>
        </p:txBody>
      </p:sp>
    </p:spTree>
    <p:extLst>
      <p:ext uri="{BB962C8B-B14F-4D97-AF65-F5344CB8AC3E}">
        <p14:creationId xmlns:p14="http://schemas.microsoft.com/office/powerpoint/2010/main" val="3756565700"/>
      </p:ext>
    </p:extLst>
  </p:cSld>
  <p:clrMapOvr>
    <a:masterClrMapping/>
  </p:clrMapOvr>
</p:sld>
</file>

<file path=ppt/theme/theme1.xml><?xml version="1.0" encoding="utf-8"?>
<a:theme xmlns:a="http://schemas.openxmlformats.org/drawingml/2006/main" name="28_Eventkokuchi_chirashi">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5.0.4</AppVersion>
  <PresentationFormat>ユーザー設定</PresentationFormat>
  <Slides>1</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lastModifiedBy>Kohei-Okuda</cp:lastModifiedBy>
  <dcterms:created xsi:type="dcterms:W3CDTF">2025-05-19T02:57:42Z</dcterms:created>
  <dcterms:modified xsi:type="dcterms:W3CDTF">2025-05-25T22:38:46Z</dcterms:modified>
  <cp:revision>2</cp:revision>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ontentTypeId">
    <vt:lpwstr>0x010100F6E1CA76AAD4564AAF106FC3CFA868360400186944AA932D8046A3B88E9B37BEBDF5</vt:lpwstr>
  </property>
  <property fmtid="{D5CDD505-2E9C-101B-9397-08002B2CF9AE}" pid="3" name="ImageGenCounter">
    <vt:lpwstr>0</vt:lpwstr>
  </property>
  <property fmtid="{D5CDD505-2E9C-101B-9397-08002B2CF9AE}" pid="4" name="ViolationReportStatus">
    <vt:lpwstr>None</vt:lpwstr>
  </property>
  <property fmtid="{D5CDD505-2E9C-101B-9397-08002B2CF9AE}" pid="5" name="ImageGenStatus">
    <vt:lpwstr>0</vt:lpwstr>
  </property>
  <property fmtid="{D5CDD505-2E9C-101B-9397-08002B2CF9AE}" pid="6" name="Applications">
    <vt:lpwstr>1324;#PowerPoint 12;#1665;# Template 12</vt:lpwstr>
  </property>
  <property fmtid="{D5CDD505-2E9C-101B-9397-08002B2CF9AE}" pid="7" name="PolicheckCounter">
    <vt:lpwstr>0</vt:lpwstr>
  </property>
  <property fmtid="{D5CDD505-2E9C-101B-9397-08002B2CF9AE}" pid="8" name="PolicheckStatus">
    <vt:lpwstr>0</vt:lpwstr>
  </property>
  <property fmtid="{D5CDD505-2E9C-101B-9397-08002B2CF9AE}" pid="9" name="APTrustLevel">
    <vt:r8>0</vt:r8>
  </property>
</Properties>
</file>