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Relationships xmlns="http://schemas.openxmlformats.org/package/2006/relationships"><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 Id="rId5" Type="http://schemas.openxmlformats.org/officeDocument/2006/relationships/custom-properties" Target="docProps/custom.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3"/>
  </p:notesMasterIdLst>
  <p:sldIdLst>
    <p:sldId id="260" r:id="rId4"/>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DBFFB7"/>
    <a:srgbClr val="003300"/>
    <a:srgbClr val="CCFF99"/>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12C8C85-51F0-491E-9774-3900AFEF0FD7}" styleName="淡色スタイル 2 - アクセント 6">
    <a:wholeTbl>
      <a:tcTxStyle>
        <a:fontRef idx="minor">
          <a:srgbClr val="00000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rgbClr val="000000"/>
        </a:fontRef>
        <a:schemeClr val="bg1"/>
      </a:tcTxStyle>
      <a:tcStyle>
        <a:tcBdr/>
        <a:fillRef idx="1">
          <a:schemeClr val="accent6"/>
        </a:fillRef>
      </a:tcStyle>
    </a:firstRow>
  </a:tblStyle>
  <a:tblStyle styleId="{793D81CF-94F2-401A-BA57-92F5A7B2D0C5}" styleName="スタイル (中間) 1">
    <a:wholeTbl>
      <a:tcTxStyle>
        <a:fontRef idx="minor">
          <a:srgbClr val="00000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rgbClr val="000000"/>
        </a:fontRef>
        <a:schemeClr val="lt1"/>
      </a:tcTxStyle>
      <a:tcStyle>
        <a:tcBdr/>
        <a:fill>
          <a:solidFill>
            <a:schemeClr val="dk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rgbClr val="000000"/>
        </a:fontRef>
        <a:schemeClr val="lt1"/>
      </a:tcTxStyle>
      <a:tcStyle>
        <a:tcBdr/>
        <a:fill>
          <a:solidFill>
            <a:schemeClr val="dk1"/>
          </a:solidFill>
        </a:fill>
      </a:tcStyle>
    </a:lastCol>
    <a:firstCol>
      <a:tcTxStyle b="on">
        <a:fontRef idx="minor">
          <a:srgbClr val="00000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rgbClr val="000000"/>
        </a:fontRef>
        <a:schemeClr val="dk1"/>
      </a:tcTxStyle>
      <a:tcStyle>
        <a:tcBdr/>
      </a:tcStyle>
    </a:seCell>
    <a:swCell>
      <a:tcTxStyle b="on">
        <a:fontRef idx="minor">
          <a:srgbClr val="000000"/>
        </a:fontRef>
        <a:schemeClr val="dk1"/>
      </a:tcTxStyle>
      <a:tcStyle>
        <a:tcBdr/>
      </a:tcStyle>
    </a:swCell>
    <a:firstRow>
      <a:tcTxStyle b="on">
        <a:fontRef idx="minor">
          <a:srgbClr val="00000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31"/>
    <p:restoredTop sz="94660"/>
  </p:normalViewPr>
  <p:slideViewPr>
    <p:cSldViewPr snapToGrid="0" snapToObjects="1">
      <p:cViewPr>
        <p:scale>
          <a:sx n="100" d="100"/>
          <a:sy n="100" d="100"/>
        </p:scale>
        <p:origin x="-882" y="-72"/>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Relationships xmlns="http://schemas.openxmlformats.org/package/2006/relationships"><Relationship Id="rId1" Type="http://schemas.openxmlformats.org/officeDocument/2006/relationships/theme" Target="theme/theme1.xml" /><Relationship Id="rId2" Type="http://schemas.openxmlformats.org/officeDocument/2006/relationships/slideMaster" Target="slideMasters/slideMaster1.xml" /><Relationship Id="rId3" Type="http://schemas.openxmlformats.org/officeDocument/2006/relationships/notesMaster" Target="notesMasters/notesMaster1.xml" /><Relationship Id="rId4" Type="http://schemas.openxmlformats.org/officeDocument/2006/relationships/slide" Target="slides/slide1.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notesMasters/_rels/notesMaster1.xml.rels><?xml version="1.0" encoding="UTF-8"?><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01" name="ヘッダー プレースホルダ 1"/>
          <p:cNvSpPr>
            <a:spLocks noGrp="1"/>
          </p:cNvSpPr>
          <p:nvPr>
            <p:ph type="hdr" sz="quarter"/>
          </p:nvPr>
        </p:nvSpPr>
        <p:spPr>
          <a:xfrm>
            <a:off x="1" y="0"/>
            <a:ext cx="2949786" cy="496967"/>
          </a:xfrm>
          <a:prstGeom prst="rect">
            <a:avLst/>
          </a:prstGeom>
        </p:spPr>
        <p:txBody>
          <a:bodyPr vert="horz" lIns="91550" tIns="45775" rIns="91550" bIns="45775" rtlCol="0"/>
          <a:lstStyle>
            <a:lvl1pPr algn="l">
              <a:defRPr sz="1200"/>
            </a:lvl1pPr>
          </a:lstStyle>
          <a:p>
            <a:endParaRPr kumimoji="1" lang="ja-JP" altLang="en-US"/>
          </a:p>
        </p:txBody>
      </p:sp>
      <p:sp>
        <p:nvSpPr>
          <p:cNvPr id="1102" name="日付プレースホルダ 2"/>
          <p:cNvSpPr>
            <a:spLocks noGrp="1"/>
          </p:cNvSpPr>
          <p:nvPr>
            <p:ph type="dt" idx="1"/>
          </p:nvPr>
        </p:nvSpPr>
        <p:spPr>
          <a:xfrm>
            <a:off x="3855839" y="0"/>
            <a:ext cx="2949786" cy="496967"/>
          </a:xfrm>
          <a:prstGeom prst="rect">
            <a:avLst/>
          </a:prstGeom>
        </p:spPr>
        <p:txBody>
          <a:bodyPr vert="horz" lIns="91550" tIns="45775" rIns="91550" bIns="45775" rtlCol="0"/>
          <a:lstStyle>
            <a:lvl1pPr algn="r">
              <a:defRPr sz="1200"/>
            </a:lvl1pPr>
          </a:lstStyle>
          <a:p>
            <a:fld id="{BF9C92B6-F11C-41C9-8BCF-244124D64897}" type="datetimeFigureOut">
              <a:rPr kumimoji="1" lang="ja-JP" altLang="en-US" smtClean="0"/>
              <a:pPr/>
              <a:t>2025/5/16</a:t>
            </a:fld>
            <a:endParaRPr kumimoji="1" lang="ja-JP" altLang="en-US"/>
          </a:p>
        </p:txBody>
      </p:sp>
      <p:sp>
        <p:nvSpPr>
          <p:cNvPr id="1103" name="スライド イメージ プレースホルダ 3"/>
          <p:cNvSpPr>
            <a:spLocks noGrp="1" noRot="1" noChangeAspect="1"/>
          </p:cNvSpPr>
          <p:nvPr>
            <p:ph type="sldImg" idx="2"/>
          </p:nvPr>
        </p:nvSpPr>
        <p:spPr>
          <a:xfrm>
            <a:off x="2112963" y="744538"/>
            <a:ext cx="2581275" cy="3727450"/>
          </a:xfrm>
          <a:prstGeom prst="rect">
            <a:avLst/>
          </a:prstGeom>
          <a:noFill/>
          <a:ln w="12700">
            <a:solidFill>
              <a:prstClr val="black"/>
            </a:solidFill>
          </a:ln>
        </p:spPr>
        <p:txBody>
          <a:bodyPr vert="horz" lIns="91550" tIns="45775" rIns="91550" bIns="45775" rtlCol="0" anchor="ctr"/>
          <a:lstStyle/>
          <a:p>
            <a:endParaRPr lang="ja-JP" altLang="en-US"/>
          </a:p>
        </p:txBody>
      </p:sp>
      <p:sp>
        <p:nvSpPr>
          <p:cNvPr id="1104" name="ノート プレースホルダ 4"/>
          <p:cNvSpPr>
            <a:spLocks noGrp="1"/>
          </p:cNvSpPr>
          <p:nvPr>
            <p:ph type="body" sz="quarter" idx="3"/>
          </p:nvPr>
        </p:nvSpPr>
        <p:spPr>
          <a:xfrm>
            <a:off x="680720" y="4721186"/>
            <a:ext cx="5445760" cy="4472702"/>
          </a:xfrm>
          <a:prstGeom prst="rect">
            <a:avLst/>
          </a:prstGeom>
        </p:spPr>
        <p:txBody>
          <a:bodyPr vert="horz" lIns="91550" tIns="45775" rIns="91550" bIns="45775"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5" name="フッター プレースホルダ 5"/>
          <p:cNvSpPr>
            <a:spLocks noGrp="1"/>
          </p:cNvSpPr>
          <p:nvPr>
            <p:ph type="ftr" sz="quarter" idx="4"/>
          </p:nvPr>
        </p:nvSpPr>
        <p:spPr>
          <a:xfrm>
            <a:off x="1" y="9440646"/>
            <a:ext cx="2949786" cy="496967"/>
          </a:xfrm>
          <a:prstGeom prst="rect">
            <a:avLst/>
          </a:prstGeom>
        </p:spPr>
        <p:txBody>
          <a:bodyPr vert="horz" lIns="91550" tIns="45775" rIns="91550" bIns="45775" rtlCol="0" anchor="b"/>
          <a:lstStyle>
            <a:lvl1pPr algn="l">
              <a:defRPr sz="1200"/>
            </a:lvl1pPr>
          </a:lstStyle>
          <a:p>
            <a:endParaRPr kumimoji="1" lang="ja-JP" altLang="en-US"/>
          </a:p>
        </p:txBody>
      </p:sp>
      <p:sp>
        <p:nvSpPr>
          <p:cNvPr id="1106" name="スライド番号プレースホルダ 6"/>
          <p:cNvSpPr>
            <a:spLocks noGrp="1"/>
          </p:cNvSpPr>
          <p:nvPr>
            <p:ph type="sldNum" sz="quarter" idx="5"/>
          </p:nvPr>
        </p:nvSpPr>
        <p:spPr>
          <a:xfrm>
            <a:off x="3855839" y="9440646"/>
            <a:ext cx="2949786" cy="496967"/>
          </a:xfrm>
          <a:prstGeom prst="rect">
            <a:avLst/>
          </a:prstGeom>
        </p:spPr>
        <p:txBody>
          <a:bodyPr vert="horz" lIns="91550" tIns="45775" rIns="91550" bIns="45775" rtlCol="0" anchor="b"/>
          <a:lstStyle>
            <a:lvl1pPr algn="r">
              <a:defRPr sz="1200"/>
            </a:lvl1pPr>
          </a:lstStyle>
          <a:p>
            <a:fld id="{112AF161-D8AF-4E43-99BE-60923BD69E88}"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031" name="タイトル 1"/>
          <p:cNvSpPr>
            <a:spLocks noGrp="1"/>
          </p:cNvSpPr>
          <p:nvPr>
            <p:ph type="ctrTitle"/>
          </p:nvPr>
        </p:nvSpPr>
        <p:spPr>
          <a:xfrm>
            <a:off x="514350" y="3077282"/>
            <a:ext cx="5829300" cy="2123369"/>
          </a:xfrm>
        </p:spPr>
        <p:txBody>
          <a:bodyPr/>
          <a:lstStyle/>
          <a:p>
            <a:r>
              <a:rPr kumimoji="1" lang="ja-JP" altLang="en-US"/>
              <a:t>マスター タイトルの書式設定</a:t>
            </a:r>
          </a:p>
        </p:txBody>
      </p:sp>
      <p:sp>
        <p:nvSpPr>
          <p:cNvPr id="1032"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1033" name="日付プレースホルダ 3"/>
          <p:cNvSpPr>
            <a:spLocks noGrp="1"/>
          </p:cNvSpPr>
          <p:nvPr>
            <p:ph type="dt" sz="half" idx="10"/>
          </p:nvPr>
        </p:nvSpPr>
        <p:spPr/>
        <p:txBody>
          <a:bodyPr/>
          <a:lstStyle/>
          <a:p>
            <a:fld id="{CEE669CD-8A8D-488C-A36E-2A39534DDF2F}" type="datetimeFigureOut">
              <a:rPr kumimoji="1" lang="ja-JP" altLang="en-US" smtClean="0"/>
              <a:pPr/>
              <a:t>2025/5/16</a:t>
            </a:fld>
            <a:endParaRPr kumimoji="1" lang="ja-JP" altLang="en-US"/>
          </a:p>
        </p:txBody>
      </p:sp>
      <p:sp>
        <p:nvSpPr>
          <p:cNvPr id="1034" name="フッター プレースホルダ 4"/>
          <p:cNvSpPr>
            <a:spLocks noGrp="1"/>
          </p:cNvSpPr>
          <p:nvPr>
            <p:ph type="ftr" sz="quarter" idx="11"/>
          </p:nvPr>
        </p:nvSpPr>
        <p:spPr/>
        <p:txBody>
          <a:bodyPr/>
          <a:lstStyle/>
          <a:p>
            <a:endParaRPr kumimoji="1" lang="ja-JP" altLang="en-US"/>
          </a:p>
        </p:txBody>
      </p:sp>
      <p:sp>
        <p:nvSpPr>
          <p:cNvPr id="1035" name="スライド番号プレースホルダ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0"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a:t>マスター タイトルの書式設定</a:t>
            </a:r>
          </a:p>
        </p:txBody>
      </p:sp>
      <p:sp>
        <p:nvSpPr>
          <p:cNvPr id="1089" name="縦書きテキスト プレースホルダ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90" name="日付プレースホルダ 3"/>
          <p:cNvSpPr>
            <a:spLocks noGrp="1"/>
          </p:cNvSpPr>
          <p:nvPr>
            <p:ph type="dt" sz="half" idx="10"/>
          </p:nvPr>
        </p:nvSpPr>
        <p:spPr/>
        <p:txBody>
          <a:bodyPr/>
          <a:lstStyle/>
          <a:p>
            <a:fld id="{CEE669CD-8A8D-488C-A36E-2A39534DDF2F}" type="datetimeFigureOut">
              <a:rPr kumimoji="1" lang="ja-JP" altLang="en-US" smtClean="0"/>
              <a:pPr/>
              <a:t>2025/5/16</a:t>
            </a:fld>
            <a:endParaRPr kumimoji="1" lang="ja-JP" altLang="en-US"/>
          </a:p>
        </p:txBody>
      </p:sp>
      <p:sp>
        <p:nvSpPr>
          <p:cNvPr id="1091" name="フッター プレースホルダ 4"/>
          <p:cNvSpPr>
            <a:spLocks noGrp="1"/>
          </p:cNvSpPr>
          <p:nvPr>
            <p:ph type="ftr" sz="quarter" idx="11"/>
          </p:nvPr>
        </p:nvSpPr>
        <p:spPr/>
        <p:txBody>
          <a:bodyPr/>
          <a:lstStyle/>
          <a:p>
            <a:endParaRPr kumimoji="1" lang="ja-JP" altLang="en-US"/>
          </a:p>
        </p:txBody>
      </p:sp>
      <p:sp>
        <p:nvSpPr>
          <p:cNvPr id="1092" name="スライド番号プレースホルダ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0" name=""/>
        <p:cNvGrpSpPr/>
        <p:nvPr/>
      </p:nvGrpSpPr>
      <p:grpSpPr>
        <a:xfrm>
          <a:off x="0" y="0"/>
          <a:ext cx="0" cy="0"/>
          <a:chOff x="0" y="0"/>
          <a:chExt cx="0" cy="0"/>
        </a:xfrm>
      </p:grpSpPr>
      <p:sp>
        <p:nvSpPr>
          <p:cNvPr id="1094" name="縦書きタイトル 1"/>
          <p:cNvSpPr>
            <a:spLocks noGrp="1"/>
          </p:cNvSpPr>
          <p:nvPr>
            <p:ph type="title" orient="vert"/>
          </p:nvPr>
        </p:nvSpPr>
        <p:spPr>
          <a:xfrm>
            <a:off x="3729037" y="573264"/>
            <a:ext cx="1157288" cy="12208228"/>
          </a:xfrm>
        </p:spPr>
        <p:txBody>
          <a:bodyPr vert="eaVert"/>
          <a:lstStyle/>
          <a:p>
            <a:r>
              <a:rPr kumimoji="1" lang="ja-JP" altLang="en-US"/>
              <a:t>マスター タイトルの書式設定</a:t>
            </a:r>
          </a:p>
        </p:txBody>
      </p:sp>
      <p:sp>
        <p:nvSpPr>
          <p:cNvPr id="1095" name="縦書きテキスト プレースホルダ 2"/>
          <p:cNvSpPr>
            <a:spLocks noGrp="1"/>
          </p:cNvSpPr>
          <p:nvPr>
            <p:ph type="body" orient="vert" idx="1"/>
          </p:nvPr>
        </p:nvSpPr>
        <p:spPr>
          <a:xfrm>
            <a:off x="257175" y="573264"/>
            <a:ext cx="3357563" cy="1220822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96" name="日付プレースホルダ 3"/>
          <p:cNvSpPr>
            <a:spLocks noGrp="1"/>
          </p:cNvSpPr>
          <p:nvPr>
            <p:ph type="dt" sz="half" idx="10"/>
          </p:nvPr>
        </p:nvSpPr>
        <p:spPr/>
        <p:txBody>
          <a:bodyPr/>
          <a:lstStyle/>
          <a:p>
            <a:fld id="{CEE669CD-8A8D-488C-A36E-2A39534DDF2F}" type="datetimeFigureOut">
              <a:rPr kumimoji="1" lang="ja-JP" altLang="en-US" smtClean="0"/>
              <a:pPr/>
              <a:t>2025/5/16</a:t>
            </a:fld>
            <a:endParaRPr kumimoji="1" lang="ja-JP" altLang="en-US"/>
          </a:p>
        </p:txBody>
      </p:sp>
      <p:sp>
        <p:nvSpPr>
          <p:cNvPr id="1097" name="フッター プレースホルダ 4"/>
          <p:cNvSpPr>
            <a:spLocks noGrp="1"/>
          </p:cNvSpPr>
          <p:nvPr>
            <p:ph type="ftr" sz="quarter" idx="11"/>
          </p:nvPr>
        </p:nvSpPr>
        <p:spPr/>
        <p:txBody>
          <a:bodyPr/>
          <a:lstStyle/>
          <a:p>
            <a:endParaRPr kumimoji="1" lang="ja-JP" altLang="en-US"/>
          </a:p>
        </p:txBody>
      </p:sp>
      <p:sp>
        <p:nvSpPr>
          <p:cNvPr id="1098" name="スライド番号プレースホルダ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ユーザー設定レイアウト">
    <p:spTree>
      <p:nvGrpSpPr>
        <p:cNvPr id="0" name=""/>
        <p:cNvGrpSpPr/>
        <p:nvPr/>
      </p:nvGrpSpPr>
      <p:grpSpPr>
        <a:xfrm>
          <a:off x="0" y="0"/>
          <a:ext cx="0" cy="0"/>
          <a:chOff x="0" y="0"/>
          <a:chExt cx="0" cy="0"/>
        </a:xfrm>
      </p:grpSpPr>
    </p:spTree>
    <p:extLst>
      <p:ext uri="{BB962C8B-B14F-4D97-AF65-F5344CB8AC3E}">
        <p14:creationId xmlns:p14="http://schemas.microsoft.com/office/powerpoint/2010/main" val="2908056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a:t>マスター タイトルの書式設定</a:t>
            </a:r>
          </a:p>
        </p:txBody>
      </p:sp>
      <p:sp>
        <p:nvSpPr>
          <p:cNvPr id="1038" name="コンテンツ プレースホルダ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39" name="日付プレースホルダ 3"/>
          <p:cNvSpPr>
            <a:spLocks noGrp="1"/>
          </p:cNvSpPr>
          <p:nvPr>
            <p:ph type="dt" sz="half" idx="10"/>
          </p:nvPr>
        </p:nvSpPr>
        <p:spPr/>
        <p:txBody>
          <a:bodyPr/>
          <a:lstStyle/>
          <a:p>
            <a:fld id="{CEE669CD-8A8D-488C-A36E-2A39534DDF2F}" type="datetimeFigureOut">
              <a:rPr kumimoji="1" lang="ja-JP" altLang="en-US" smtClean="0"/>
              <a:pPr/>
              <a:t>2025/5/16</a:t>
            </a:fld>
            <a:endParaRPr kumimoji="1" lang="ja-JP" altLang="en-US"/>
          </a:p>
        </p:txBody>
      </p:sp>
      <p:sp>
        <p:nvSpPr>
          <p:cNvPr id="1040" name="フッター プレースホルダ 4"/>
          <p:cNvSpPr>
            <a:spLocks noGrp="1"/>
          </p:cNvSpPr>
          <p:nvPr>
            <p:ph type="ftr" sz="quarter" idx="11"/>
          </p:nvPr>
        </p:nvSpPr>
        <p:spPr/>
        <p:txBody>
          <a:bodyPr/>
          <a:lstStyle/>
          <a:p>
            <a:endParaRPr kumimoji="1" lang="ja-JP" altLang="en-US"/>
          </a:p>
        </p:txBody>
      </p:sp>
      <p:sp>
        <p:nvSpPr>
          <p:cNvPr id="1041" name="スライド番号プレースホルダ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43"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a:t>マスター タイトルの書式設定</a:t>
            </a:r>
          </a:p>
        </p:txBody>
      </p:sp>
      <p:sp>
        <p:nvSpPr>
          <p:cNvPr id="1044" name="テキスト プレースホルダ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1045" name="日付プレースホルダ 3"/>
          <p:cNvSpPr>
            <a:spLocks noGrp="1"/>
          </p:cNvSpPr>
          <p:nvPr>
            <p:ph type="dt" sz="half" idx="10"/>
          </p:nvPr>
        </p:nvSpPr>
        <p:spPr/>
        <p:txBody>
          <a:bodyPr/>
          <a:lstStyle/>
          <a:p>
            <a:fld id="{CEE669CD-8A8D-488C-A36E-2A39534DDF2F}" type="datetimeFigureOut">
              <a:rPr kumimoji="1" lang="ja-JP" altLang="en-US" smtClean="0"/>
              <a:pPr/>
              <a:t>2025/5/16</a:t>
            </a:fld>
            <a:endParaRPr kumimoji="1" lang="ja-JP" altLang="en-US"/>
          </a:p>
        </p:txBody>
      </p:sp>
      <p:sp>
        <p:nvSpPr>
          <p:cNvPr id="1046" name="フッター プレースホルダ 4"/>
          <p:cNvSpPr>
            <a:spLocks noGrp="1"/>
          </p:cNvSpPr>
          <p:nvPr>
            <p:ph type="ftr" sz="quarter" idx="11"/>
          </p:nvPr>
        </p:nvSpPr>
        <p:spPr/>
        <p:txBody>
          <a:bodyPr/>
          <a:lstStyle/>
          <a:p>
            <a:endParaRPr kumimoji="1" lang="ja-JP" altLang="en-US"/>
          </a:p>
        </p:txBody>
      </p:sp>
      <p:sp>
        <p:nvSpPr>
          <p:cNvPr id="1047" name="スライド番号プレースホルダ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a:t>マスター タイトルの書式設定</a:t>
            </a:r>
          </a:p>
        </p:txBody>
      </p:sp>
      <p:sp>
        <p:nvSpPr>
          <p:cNvPr id="1050" name="コンテンツ プレースホルダ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1" name="コンテンツ プレースホルダ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2" name="日付プレースホルダ 4"/>
          <p:cNvSpPr>
            <a:spLocks noGrp="1"/>
          </p:cNvSpPr>
          <p:nvPr>
            <p:ph type="dt" sz="half" idx="10"/>
          </p:nvPr>
        </p:nvSpPr>
        <p:spPr/>
        <p:txBody>
          <a:bodyPr/>
          <a:lstStyle/>
          <a:p>
            <a:fld id="{CEE669CD-8A8D-488C-A36E-2A39534DDF2F}" type="datetimeFigureOut">
              <a:rPr kumimoji="1" lang="ja-JP" altLang="en-US" smtClean="0"/>
              <a:pPr/>
              <a:t>2025/5/16</a:t>
            </a:fld>
            <a:endParaRPr kumimoji="1" lang="ja-JP" altLang="en-US"/>
          </a:p>
        </p:txBody>
      </p:sp>
      <p:sp>
        <p:nvSpPr>
          <p:cNvPr id="1053" name="フッター プレースホルダ 5"/>
          <p:cNvSpPr>
            <a:spLocks noGrp="1"/>
          </p:cNvSpPr>
          <p:nvPr>
            <p:ph type="ftr" sz="quarter" idx="11"/>
          </p:nvPr>
        </p:nvSpPr>
        <p:spPr/>
        <p:txBody>
          <a:bodyPr/>
          <a:lstStyle/>
          <a:p>
            <a:endParaRPr kumimoji="1" lang="ja-JP" altLang="en-US"/>
          </a:p>
        </p:txBody>
      </p:sp>
      <p:sp>
        <p:nvSpPr>
          <p:cNvPr id="1054" name="スライド番号プレースホルダ 6"/>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56"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1057" name="テキスト プレースホルダ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1058"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9" name="テキスト プレースホルダ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1060" name="コンテンツ プレースホルダ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61" name="日付プレースホルダ 6"/>
          <p:cNvSpPr>
            <a:spLocks noGrp="1"/>
          </p:cNvSpPr>
          <p:nvPr>
            <p:ph type="dt" sz="half" idx="10"/>
          </p:nvPr>
        </p:nvSpPr>
        <p:spPr/>
        <p:txBody>
          <a:bodyPr/>
          <a:lstStyle/>
          <a:p>
            <a:fld id="{CEE669CD-8A8D-488C-A36E-2A39534DDF2F}" type="datetimeFigureOut">
              <a:rPr kumimoji="1" lang="ja-JP" altLang="en-US" smtClean="0"/>
              <a:pPr/>
              <a:t>2025/5/16</a:t>
            </a:fld>
            <a:endParaRPr kumimoji="1" lang="ja-JP" altLang="en-US"/>
          </a:p>
        </p:txBody>
      </p:sp>
      <p:sp>
        <p:nvSpPr>
          <p:cNvPr id="1062" name="フッター プレースホルダ 7"/>
          <p:cNvSpPr>
            <a:spLocks noGrp="1"/>
          </p:cNvSpPr>
          <p:nvPr>
            <p:ph type="ftr" sz="quarter" idx="11"/>
          </p:nvPr>
        </p:nvSpPr>
        <p:spPr/>
        <p:txBody>
          <a:bodyPr/>
          <a:lstStyle/>
          <a:p>
            <a:endParaRPr kumimoji="1" lang="ja-JP" altLang="en-US"/>
          </a:p>
        </p:txBody>
      </p:sp>
      <p:sp>
        <p:nvSpPr>
          <p:cNvPr id="1063" name="スライド番号プレースホルダ 8"/>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a:t>マスター タイトルの書式設定</a:t>
            </a:r>
          </a:p>
        </p:txBody>
      </p:sp>
      <p:sp>
        <p:nvSpPr>
          <p:cNvPr id="1066" name="日付プレースホルダ 2"/>
          <p:cNvSpPr>
            <a:spLocks noGrp="1"/>
          </p:cNvSpPr>
          <p:nvPr>
            <p:ph type="dt" sz="half" idx="10"/>
          </p:nvPr>
        </p:nvSpPr>
        <p:spPr/>
        <p:txBody>
          <a:bodyPr/>
          <a:lstStyle/>
          <a:p>
            <a:fld id="{CEE669CD-8A8D-488C-A36E-2A39534DDF2F}" type="datetimeFigureOut">
              <a:rPr kumimoji="1" lang="ja-JP" altLang="en-US" smtClean="0"/>
              <a:pPr/>
              <a:t>2025/5/16</a:t>
            </a:fld>
            <a:endParaRPr kumimoji="1" lang="ja-JP" altLang="en-US"/>
          </a:p>
        </p:txBody>
      </p:sp>
      <p:sp>
        <p:nvSpPr>
          <p:cNvPr id="1067" name="フッター プレースホルダ 3"/>
          <p:cNvSpPr>
            <a:spLocks noGrp="1"/>
          </p:cNvSpPr>
          <p:nvPr>
            <p:ph type="ftr" sz="quarter" idx="11"/>
          </p:nvPr>
        </p:nvSpPr>
        <p:spPr/>
        <p:txBody>
          <a:bodyPr/>
          <a:lstStyle/>
          <a:p>
            <a:endParaRPr kumimoji="1" lang="ja-JP" altLang="en-US"/>
          </a:p>
        </p:txBody>
      </p:sp>
      <p:sp>
        <p:nvSpPr>
          <p:cNvPr id="1068" name="スライド番号プレースホルダ 4"/>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70" name="日付プレースホルダ 1"/>
          <p:cNvSpPr>
            <a:spLocks noGrp="1"/>
          </p:cNvSpPr>
          <p:nvPr>
            <p:ph type="dt" sz="half" idx="10"/>
          </p:nvPr>
        </p:nvSpPr>
        <p:spPr/>
        <p:txBody>
          <a:bodyPr/>
          <a:lstStyle/>
          <a:p>
            <a:fld id="{CEE669CD-8A8D-488C-A36E-2A39534DDF2F}" type="datetimeFigureOut">
              <a:rPr kumimoji="1" lang="ja-JP" altLang="en-US" smtClean="0"/>
              <a:pPr/>
              <a:t>2025/5/16</a:t>
            </a:fld>
            <a:endParaRPr kumimoji="1" lang="ja-JP" altLang="en-US"/>
          </a:p>
        </p:txBody>
      </p:sp>
      <p:sp>
        <p:nvSpPr>
          <p:cNvPr id="1071" name="フッター プレースホルダ 2"/>
          <p:cNvSpPr>
            <a:spLocks noGrp="1"/>
          </p:cNvSpPr>
          <p:nvPr>
            <p:ph type="ftr" sz="quarter" idx="11"/>
          </p:nvPr>
        </p:nvSpPr>
        <p:spPr/>
        <p:txBody>
          <a:bodyPr/>
          <a:lstStyle/>
          <a:p>
            <a:endParaRPr kumimoji="1" lang="ja-JP" altLang="en-US"/>
          </a:p>
        </p:txBody>
      </p:sp>
      <p:sp>
        <p:nvSpPr>
          <p:cNvPr id="1072" name="スライド番号プレースホルダ 3"/>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0" name=""/>
        <p:cNvGrpSpPr/>
        <p:nvPr/>
      </p:nvGrpSpPr>
      <p:grpSpPr>
        <a:xfrm>
          <a:off x="0" y="0"/>
          <a:ext cx="0" cy="0"/>
          <a:chOff x="0" y="0"/>
          <a:chExt cx="0" cy="0"/>
        </a:xfrm>
      </p:grpSpPr>
      <p:sp>
        <p:nvSpPr>
          <p:cNvPr id="1074"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a:t>マスター タイトルの書式設定</a:t>
            </a:r>
          </a:p>
        </p:txBody>
      </p:sp>
      <p:sp>
        <p:nvSpPr>
          <p:cNvPr id="1075" name="コンテンツ プレースホルダ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76" name="テキスト プレースホルダ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1077" name="日付プレースホルダ 4"/>
          <p:cNvSpPr>
            <a:spLocks noGrp="1"/>
          </p:cNvSpPr>
          <p:nvPr>
            <p:ph type="dt" sz="half" idx="10"/>
          </p:nvPr>
        </p:nvSpPr>
        <p:spPr/>
        <p:txBody>
          <a:bodyPr/>
          <a:lstStyle/>
          <a:p>
            <a:fld id="{CEE669CD-8A8D-488C-A36E-2A39534DDF2F}" type="datetimeFigureOut">
              <a:rPr kumimoji="1" lang="ja-JP" altLang="en-US" smtClean="0"/>
              <a:pPr/>
              <a:t>2025/5/16</a:t>
            </a:fld>
            <a:endParaRPr kumimoji="1" lang="ja-JP" altLang="en-US"/>
          </a:p>
        </p:txBody>
      </p:sp>
      <p:sp>
        <p:nvSpPr>
          <p:cNvPr id="1078" name="フッター プレースホルダ 5"/>
          <p:cNvSpPr>
            <a:spLocks noGrp="1"/>
          </p:cNvSpPr>
          <p:nvPr>
            <p:ph type="ftr" sz="quarter" idx="11"/>
          </p:nvPr>
        </p:nvSpPr>
        <p:spPr/>
        <p:txBody>
          <a:bodyPr/>
          <a:lstStyle/>
          <a:p>
            <a:endParaRPr kumimoji="1" lang="ja-JP" altLang="en-US"/>
          </a:p>
        </p:txBody>
      </p:sp>
      <p:sp>
        <p:nvSpPr>
          <p:cNvPr id="1079" name="スライド番号プレースホルダ 6"/>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081"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a:t>マスター タイトルの書式設定</a:t>
            </a:r>
          </a:p>
        </p:txBody>
      </p:sp>
      <p:sp>
        <p:nvSpPr>
          <p:cNvPr id="1082"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1083" name="テキスト プレースホルダ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1084" name="日付プレースホルダ 4"/>
          <p:cNvSpPr>
            <a:spLocks noGrp="1"/>
          </p:cNvSpPr>
          <p:nvPr>
            <p:ph type="dt" sz="half" idx="10"/>
          </p:nvPr>
        </p:nvSpPr>
        <p:spPr/>
        <p:txBody>
          <a:bodyPr/>
          <a:lstStyle/>
          <a:p>
            <a:fld id="{CEE669CD-8A8D-488C-A36E-2A39534DDF2F}" type="datetimeFigureOut">
              <a:rPr kumimoji="1" lang="ja-JP" altLang="en-US" smtClean="0"/>
              <a:pPr/>
              <a:t>2025/5/16</a:t>
            </a:fld>
            <a:endParaRPr kumimoji="1" lang="ja-JP" altLang="en-US"/>
          </a:p>
        </p:txBody>
      </p:sp>
      <p:sp>
        <p:nvSpPr>
          <p:cNvPr id="1085" name="フッター プレースホルダ 5"/>
          <p:cNvSpPr>
            <a:spLocks noGrp="1"/>
          </p:cNvSpPr>
          <p:nvPr>
            <p:ph type="ftr" sz="quarter" idx="11"/>
          </p:nvPr>
        </p:nvSpPr>
        <p:spPr/>
        <p:txBody>
          <a:bodyPr/>
          <a:lstStyle/>
          <a:p>
            <a:endParaRPr kumimoji="1" lang="ja-JP" altLang="en-US"/>
          </a:p>
        </p:txBody>
      </p:sp>
      <p:sp>
        <p:nvSpPr>
          <p:cNvPr id="1086" name="スライド番号プレースホルダ 6"/>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Masters/_rels/slideMaster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025"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1026" name="テキスト プレースホルダ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27" name="日付プレースホルダ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CEE669CD-8A8D-488C-A36E-2A39534DDF2F}" type="datetimeFigureOut">
              <a:rPr kumimoji="1" lang="ja-JP" altLang="en-US" smtClean="0"/>
              <a:pPr/>
              <a:t>2025/5/16</a:t>
            </a:fld>
            <a:endParaRPr kumimoji="1" lang="ja-JP" altLang="en-US"/>
          </a:p>
        </p:txBody>
      </p:sp>
      <p:sp>
        <p:nvSpPr>
          <p:cNvPr id="1028" name="フッター プレースホルダ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1029" name="スライド番号プレースホルダ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92C811D2-6D31-4704-97AE-1C87B42A6F57}"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image" Target="../media/image1.png" /><Relationship Id="rId2" Type="http://schemas.openxmlformats.org/officeDocument/2006/relationships/slideLayout" Target="../slideLayouts/slideLayout1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grpSp>
        <p:nvGrpSpPr>
          <p:cNvPr id="1145" name="グループ化 15"/>
          <p:cNvGrpSpPr/>
          <p:nvPr/>
        </p:nvGrpSpPr>
        <p:grpSpPr>
          <a:xfrm>
            <a:off x="4287249" y="320717"/>
            <a:ext cx="2247269" cy="3626157"/>
            <a:chOff x="4909437" y="1076759"/>
            <a:chExt cx="2477198" cy="3997167"/>
          </a:xfrm>
        </p:grpSpPr>
        <p:sp>
          <p:nvSpPr>
            <p:cNvPr id="1146" name="四角形: 角を丸くする 6"/>
            <p:cNvSpPr/>
            <p:nvPr/>
          </p:nvSpPr>
          <p:spPr>
            <a:xfrm>
              <a:off x="4909437" y="1076759"/>
              <a:ext cx="2477198" cy="3997167"/>
            </a:xfrm>
            <a:prstGeom prst="roundRect">
              <a:avLst/>
            </a:prstGeom>
            <a:solidFill>
              <a:srgbClr val="008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633"/>
            </a:p>
          </p:txBody>
        </p:sp>
        <p:sp>
          <p:nvSpPr>
            <p:cNvPr id="1147" name="テキスト ボックス 1"/>
            <p:cNvSpPr txBox="1"/>
            <p:nvPr/>
          </p:nvSpPr>
          <p:spPr>
            <a:xfrm>
              <a:off x="5318614" y="1197632"/>
              <a:ext cx="1658843" cy="378777"/>
            </a:xfrm>
            <a:prstGeom prst="rect">
              <a:avLst/>
            </a:prstGeom>
            <a:solidFill>
              <a:srgbClr val="008000"/>
            </a:solidFill>
          </p:spPr>
          <p:txBody>
            <a:bodyPr wrap="square" rtlCol="0">
              <a:spAutoFit/>
            </a:bodyPr>
            <a:lstStyle/>
            <a:p>
              <a:r>
                <a:rPr lang="ja-JP" altLang="en-US" sz="1633" dirty="0">
                  <a:solidFill>
                    <a:schemeClr val="accent2">
                      <a:lumMod val="20000"/>
                      <a:lumOff val="80000"/>
                    </a:schemeClr>
                  </a:solidFill>
                  <a:latin typeface="UD デジタル 教科書体 NP-B" panose="02020700000000000000" pitchFamily="18" charset="-128"/>
                  <a:ea typeface="UD デジタル 教科書体 NP-B" panose="02020700000000000000" pitchFamily="18" charset="-128"/>
                </a:rPr>
                <a:t>講師のご紹介　</a:t>
              </a:r>
            </a:p>
          </p:txBody>
        </p:sp>
        <p:sp>
          <p:nvSpPr>
            <p:cNvPr id="1148" name="テキスト ボックス 4"/>
            <p:cNvSpPr txBox="1"/>
            <p:nvPr/>
          </p:nvSpPr>
          <p:spPr>
            <a:xfrm>
              <a:off x="4909437" y="1644156"/>
              <a:ext cx="1658843" cy="817704"/>
            </a:xfrm>
            <a:prstGeom prst="rect">
              <a:avLst/>
            </a:prstGeom>
            <a:solidFill>
              <a:srgbClr val="008000"/>
            </a:solidFill>
          </p:spPr>
          <p:txBody>
            <a:bodyPr wrap="square">
              <a:spAutoFit/>
            </a:bodyPr>
            <a:lstStyle/>
            <a:p>
              <a:r>
                <a:rPr lang="ja-JP" altLang="en-US" sz="1089" dirty="0">
                  <a:solidFill>
                    <a:schemeClr val="accent2">
                      <a:lumMod val="20000"/>
                      <a:lumOff val="80000"/>
                    </a:schemeClr>
                  </a:solidFill>
                  <a:latin typeface="UD デジタル 教科書体 NP-R" panose="02020400000000000000" pitchFamily="18" charset="-128"/>
                  <a:ea typeface="UD デジタル 教科書体 NP-R" panose="02020400000000000000" pitchFamily="18" charset="-128"/>
                </a:rPr>
                <a:t>ミカタ経営株式会社</a:t>
              </a:r>
            </a:p>
            <a:p>
              <a:r>
                <a:rPr lang="ja-JP" altLang="en-US" sz="953" dirty="0">
                  <a:solidFill>
                    <a:schemeClr val="accent2">
                      <a:lumMod val="20000"/>
                      <a:lumOff val="80000"/>
                    </a:schemeClr>
                  </a:solidFill>
                  <a:latin typeface="UD デジタル 教科書体 NP-R" panose="02020400000000000000" pitchFamily="18" charset="-128"/>
                  <a:ea typeface="UD デジタル 教科書体 NP-R" panose="02020400000000000000" pitchFamily="18" charset="-128"/>
                </a:rPr>
                <a:t>　代表取締役</a:t>
              </a:r>
              <a:endParaRPr lang="en-US" altLang="ja-JP" sz="953" dirty="0">
                <a:solidFill>
                  <a:schemeClr val="accent2">
                    <a:lumMod val="20000"/>
                    <a:lumOff val="80000"/>
                  </a:schemeClr>
                </a:solidFill>
                <a:latin typeface="UD デジタル 教科書体 NP-R" panose="02020400000000000000" pitchFamily="18" charset="-128"/>
                <a:ea typeface="UD デジタル 教科書体 NP-R" panose="02020400000000000000" pitchFamily="18" charset="-128"/>
              </a:endParaRPr>
            </a:p>
            <a:p>
              <a:r>
                <a:rPr lang="ja-JP" altLang="en-US" sz="1089" dirty="0">
                  <a:solidFill>
                    <a:schemeClr val="accent2">
                      <a:lumMod val="20000"/>
                      <a:lumOff val="80000"/>
                    </a:schemeClr>
                  </a:solidFill>
                  <a:latin typeface="UD デジタル 教科書体 NP-R" panose="02020400000000000000" pitchFamily="18" charset="-128"/>
                  <a:ea typeface="UD デジタル 教科書体 NP-R" panose="02020400000000000000" pitchFamily="18" charset="-128"/>
                </a:rPr>
                <a:t>　　賀長　哲也　氏</a:t>
              </a:r>
              <a:endParaRPr lang="en-US" altLang="ja-JP" sz="1089" dirty="0">
                <a:solidFill>
                  <a:schemeClr val="accent2">
                    <a:lumMod val="20000"/>
                    <a:lumOff val="80000"/>
                  </a:schemeClr>
                </a:solidFill>
                <a:latin typeface="UD デジタル 教科書体 NP-R" panose="02020400000000000000" pitchFamily="18" charset="-128"/>
                <a:ea typeface="UD デジタル 教科書体 NP-R" panose="02020400000000000000" pitchFamily="18" charset="-128"/>
              </a:endParaRPr>
            </a:p>
            <a:p>
              <a:r>
                <a:rPr lang="ja-JP" altLang="en-US" sz="1089" dirty="0">
                  <a:solidFill>
                    <a:schemeClr val="accent2">
                      <a:lumMod val="20000"/>
                      <a:lumOff val="80000"/>
                    </a:schemeClr>
                  </a:solidFill>
                  <a:latin typeface="UD デジタル 教科書体 NP-R" panose="02020400000000000000" pitchFamily="18" charset="-128"/>
                  <a:ea typeface="UD デジタル 教科書体 NP-R" panose="02020400000000000000" pitchFamily="18" charset="-128"/>
                </a:rPr>
                <a:t>　</a:t>
              </a:r>
              <a:r>
                <a:rPr lang="zh-TW" altLang="en-US" sz="1089" dirty="0">
                  <a:solidFill>
                    <a:schemeClr val="accent2">
                      <a:lumMod val="20000"/>
                      <a:lumOff val="80000"/>
                    </a:schemeClr>
                  </a:solidFill>
                  <a:latin typeface="UD デジタル 教科書体 NP-R" panose="02020400000000000000" pitchFamily="18" charset="-128"/>
                  <a:ea typeface="UD デジタル 教科書体 NP-R" panose="02020400000000000000" pitchFamily="18" charset="-128"/>
                </a:rPr>
                <a:t>（中小企業診断士）</a:t>
              </a:r>
              <a:endParaRPr lang="ja-JP" altLang="en-US" sz="1089" dirty="0">
                <a:solidFill>
                  <a:schemeClr val="accent2">
                    <a:lumMod val="20000"/>
                    <a:lumOff val="80000"/>
                  </a:schemeClr>
                </a:solidFill>
                <a:latin typeface="UD デジタル 教科書体 NP-R" panose="02020400000000000000" pitchFamily="18" charset="-128"/>
                <a:ea typeface="UD デジタル 教科書体 NP-R" panose="02020400000000000000" pitchFamily="18" charset="-128"/>
              </a:endParaRPr>
            </a:p>
          </p:txBody>
        </p:sp>
        <p:sp>
          <p:nvSpPr>
            <p:cNvPr id="1149" name="テキスト ボックス 5"/>
            <p:cNvSpPr txBox="1"/>
            <p:nvPr/>
          </p:nvSpPr>
          <p:spPr>
            <a:xfrm>
              <a:off x="5030301" y="2529471"/>
              <a:ext cx="2152869" cy="2364830"/>
            </a:xfrm>
            <a:prstGeom prst="rect">
              <a:avLst/>
            </a:prstGeom>
            <a:solidFill>
              <a:srgbClr val="008000"/>
            </a:solidFill>
          </p:spPr>
          <p:txBody>
            <a:bodyPr wrap="square">
              <a:spAutoFit/>
            </a:bodyPr>
            <a:lstStyle/>
            <a:p>
              <a:r>
                <a:rPr lang="en-US" altLang="ja-JP" sz="953" dirty="0">
                  <a:solidFill>
                    <a:schemeClr val="accent2">
                      <a:lumMod val="20000"/>
                      <a:lumOff val="80000"/>
                    </a:schemeClr>
                  </a:solidFill>
                  <a:latin typeface="UD デジタル 教科書体 NP-R" panose="02020400000000000000" pitchFamily="18" charset="-128"/>
                  <a:ea typeface="UD デジタル 教科書体 NP-R" panose="02020400000000000000" pitchFamily="18" charset="-128"/>
                </a:rPr>
                <a:t>1977</a:t>
              </a:r>
              <a:r>
                <a:rPr lang="ja-JP" altLang="en-US" sz="953" dirty="0">
                  <a:solidFill>
                    <a:schemeClr val="accent2">
                      <a:lumMod val="20000"/>
                      <a:lumOff val="80000"/>
                    </a:schemeClr>
                  </a:solidFill>
                  <a:latin typeface="UD デジタル 教科書体 NP-R" panose="02020400000000000000" pitchFamily="18" charset="-128"/>
                  <a:ea typeface="UD デジタル 教科書体 NP-R" panose="02020400000000000000" pitchFamily="18" charset="-128"/>
                </a:rPr>
                <a:t>年大阪府生まれ</a:t>
              </a:r>
              <a:endParaRPr lang="en-US" altLang="ja-JP" sz="953" dirty="0">
                <a:solidFill>
                  <a:schemeClr val="accent2">
                    <a:lumMod val="20000"/>
                    <a:lumOff val="80000"/>
                  </a:schemeClr>
                </a:solidFill>
                <a:latin typeface="UD デジタル 教科書体 NP-R" panose="02020400000000000000" pitchFamily="18" charset="-128"/>
                <a:ea typeface="UD デジタル 教科書体 NP-R" panose="02020400000000000000" pitchFamily="18" charset="-128"/>
              </a:endParaRPr>
            </a:p>
            <a:p>
              <a:r>
                <a:rPr lang="ja-JP" altLang="en-US" sz="953" dirty="0">
                  <a:solidFill>
                    <a:schemeClr val="accent2">
                      <a:lumMod val="20000"/>
                      <a:lumOff val="80000"/>
                    </a:schemeClr>
                  </a:solidFill>
                  <a:latin typeface="UD デジタル 教科書体 NP-R" panose="02020400000000000000" pitchFamily="18" charset="-128"/>
                  <a:ea typeface="UD デジタル 教科書体 NP-R" panose="02020400000000000000" pitchFamily="18" charset="-128"/>
                </a:rPr>
                <a:t>京都市役所勤務を経て、</a:t>
              </a:r>
              <a:r>
                <a:rPr lang="en-US" altLang="ja-JP" sz="953" dirty="0">
                  <a:solidFill>
                    <a:schemeClr val="accent2">
                      <a:lumMod val="20000"/>
                      <a:lumOff val="80000"/>
                    </a:schemeClr>
                  </a:solidFill>
                  <a:latin typeface="UD デジタル 教科書体 NP-R" panose="02020400000000000000" pitchFamily="18" charset="-128"/>
                  <a:ea typeface="UD デジタル 教科書体 NP-R" panose="02020400000000000000" pitchFamily="18" charset="-128"/>
                </a:rPr>
                <a:t>2010</a:t>
              </a:r>
              <a:r>
                <a:rPr lang="ja-JP" altLang="en-US" sz="953" dirty="0">
                  <a:solidFill>
                    <a:schemeClr val="accent2">
                      <a:lumMod val="20000"/>
                      <a:lumOff val="80000"/>
                    </a:schemeClr>
                  </a:solidFill>
                  <a:latin typeface="UD デジタル 教科書体 NP-R" panose="02020400000000000000" pitchFamily="18" charset="-128"/>
                  <a:ea typeface="UD デジタル 教科書体 NP-R" panose="02020400000000000000" pitchFamily="18" charset="-128"/>
                </a:rPr>
                <a:t>年に賀長哲也事務所を開業。有能な幹部不在に悩む小規模事業者の社外パートナーとして、社長のビジョン実現に必要な経営計画書作成支援だけでなく、社長が数字を使っていかに意思決定するかをわかりやすく助言している。創業支援では、創業者が解決すべき課題について、答を教えるのではなく、一緒に考えることで、創業者の気づき・成長を大切にしている。</a:t>
              </a:r>
            </a:p>
          </p:txBody>
        </p:sp>
        <p:pic>
          <p:nvPicPr>
            <p:cNvPr id="1150" name="図 2"/>
            <p:cNvPicPr>
              <a:picLocks noChangeAspect="1"/>
            </p:cNvPicPr>
            <p:nvPr/>
          </p:nvPicPr>
          <p:blipFill>
            <a:blip r:embed="rId1"/>
            <a:stretch>
              <a:fillRect/>
            </a:stretch>
          </p:blipFill>
          <p:spPr>
            <a:xfrm>
              <a:off x="6568280" y="1618622"/>
              <a:ext cx="711338" cy="1069302"/>
            </a:xfrm>
            <a:prstGeom prst="rect">
              <a:avLst/>
            </a:prstGeom>
            <a:solidFill>
              <a:srgbClr val="008000"/>
            </a:solidFill>
          </p:spPr>
        </p:pic>
      </p:grpSp>
      <p:graphicFrame>
        <p:nvGraphicFramePr>
          <p:cNvPr id="1151" name="表 19"/>
          <p:cNvGraphicFramePr>
            <a:graphicFrameLocks noGrp="1"/>
          </p:cNvGraphicFramePr>
          <p:nvPr>
            <p:extLst>
              <p:ext uri="{D42A27DB-BD31-4B8C-83A1-F6EECF244321}">
                <p14:modId xmlns:p14="http://schemas.microsoft.com/office/powerpoint/2010/main" val="2511667634"/>
              </p:ext>
            </p:extLst>
          </p:nvPr>
        </p:nvGraphicFramePr>
        <p:xfrm>
          <a:off x="235989" y="194829"/>
          <a:ext cx="3789707" cy="4264728"/>
        </p:xfrm>
        <a:graphic>
          <a:graphicData uri="http://schemas.openxmlformats.org/drawingml/2006/table">
            <a:tbl>
              <a:tblPr firstRow="1" bandRow="1">
                <a:tableStyleId>{8EC20E35-A176-4012-BC5E-935CFFF8708E}</a:tableStyleId>
              </a:tblPr>
              <a:tblGrid>
                <a:gridCol w="1020210">
                  <a:extLst>
                    <a:ext uri="{9D8B030D-6E8A-4147-A177-3AD203B41FA5}"/>
                  </a:extLst>
                </a:gridCol>
                <a:gridCol w="2769497">
                  <a:extLst>
                    <a:ext uri="{9D8B030D-6E8A-4147-A177-3AD203B41FA5}"/>
                  </a:extLst>
                </a:gridCol>
              </a:tblGrid>
              <a:tr h="228384">
                <a:tc>
                  <a:txBody>
                    <a:bodyPr/>
                    <a:lstStyle/>
                    <a:p>
                      <a:pPr algn="ctr"/>
                      <a:r>
                        <a:rPr kumimoji="1" lang="ja-JP" altLang="en-US" sz="1000" dirty="0"/>
                        <a:t>日　時</a:t>
                      </a:r>
                      <a:endParaRPr kumimoji="1" lang="ja-JP" altLang="en-US" sz="1000" dirty="0">
                        <a:latin typeface="UD デジタル 教科書体 NP-R" panose="02020400000000000000" pitchFamily="18" charset="-128"/>
                        <a:ea typeface="UD デジタル 教科書体 NP-R" panose="02020400000000000000" pitchFamily="18" charset="-128"/>
                      </a:endParaRPr>
                    </a:p>
                  </a:txBody>
                  <a:tcPr marL="82953" marR="82953" marT="41476" marB="41476" anchor="ctr">
                    <a:lnL>
                      <a:noFill/>
                    </a:lnL>
                    <a:lnR>
                      <a:noFill/>
                    </a:lnR>
                    <a:lnT w="254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3300"/>
                    </a:solidFill>
                  </a:tcPr>
                </a:tc>
                <a:tc>
                  <a:txBody>
                    <a:bodyPr/>
                    <a:lstStyle/>
                    <a:p>
                      <a:pPr algn="ctr"/>
                      <a:r>
                        <a:rPr kumimoji="1" lang="ja-JP" altLang="en-US" sz="1000" dirty="0"/>
                        <a:t>内　容</a:t>
                      </a:r>
                      <a:endParaRPr kumimoji="1" lang="ja-JP" altLang="en-US" sz="1000" dirty="0">
                        <a:latin typeface="UD デジタル 教科書体 NP-R" panose="02020400000000000000" pitchFamily="18" charset="-128"/>
                        <a:ea typeface="UD デジタル 教科書体 NP-R" panose="02020400000000000000" pitchFamily="18" charset="-128"/>
                      </a:endParaRPr>
                    </a:p>
                  </a:txBody>
                  <a:tcPr marL="82953" marR="82953" marT="41476" marB="41476" anchor="ctr">
                    <a:lnL>
                      <a:noFill/>
                    </a:lnL>
                    <a:lnR>
                      <a:noFill/>
                    </a:lnR>
                    <a:lnT w="254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3300"/>
                    </a:solidFill>
                  </a:tcPr>
                </a:tc>
                <a:extLst>
                  <a:ext uri="{0D108BD9-81ED-4DB2-BD59-A6C34878D82A}"/>
                </a:extLst>
              </a:tr>
              <a:tr h="672047">
                <a:tc>
                  <a:txBody>
                    <a:bodyPr/>
                    <a:lstStyle/>
                    <a:p>
                      <a:pPr algn="ctr"/>
                      <a:r>
                        <a:rPr kumimoji="1" lang="en-US" altLang="ja-JP" sz="1000" dirty="0"/>
                        <a:t>6</a:t>
                      </a:r>
                      <a:r>
                        <a:rPr kumimoji="1" lang="ja-JP" altLang="en-US" sz="1000" dirty="0"/>
                        <a:t>月</a:t>
                      </a:r>
                      <a:r>
                        <a:rPr kumimoji="1" lang="en-US" altLang="ja-JP" sz="1000" dirty="0"/>
                        <a:t>22</a:t>
                      </a:r>
                      <a:r>
                        <a:rPr kumimoji="1" lang="ja-JP" altLang="en-US" sz="1000" dirty="0"/>
                        <a:t>日</a:t>
                      </a:r>
                      <a:r>
                        <a:rPr kumimoji="1" lang="en-US" altLang="ja-JP" sz="1000" dirty="0"/>
                        <a:t>(</a:t>
                      </a:r>
                      <a:r>
                        <a:rPr kumimoji="1" lang="ja-JP" altLang="en-US" sz="1000" dirty="0"/>
                        <a:t>日</a:t>
                      </a:r>
                      <a:r>
                        <a:rPr kumimoji="1" lang="en-US" altLang="ja-JP" sz="1000" dirty="0"/>
                        <a:t>)</a:t>
                      </a:r>
                    </a:p>
                    <a:p>
                      <a:pPr algn="ctr"/>
                      <a:r>
                        <a:rPr kumimoji="1" lang="en-US" altLang="ja-JP" sz="800" dirty="0"/>
                        <a:t>9</a:t>
                      </a:r>
                      <a:r>
                        <a:rPr kumimoji="1" lang="ja-JP" altLang="en-US" sz="800" dirty="0"/>
                        <a:t>：</a:t>
                      </a:r>
                      <a:r>
                        <a:rPr kumimoji="1" lang="en-US" altLang="ja-JP" sz="800" dirty="0"/>
                        <a:t>00</a:t>
                      </a:r>
                      <a:r>
                        <a:rPr kumimoji="1" lang="ja-JP" altLang="en-US" sz="800" dirty="0"/>
                        <a:t>～</a:t>
                      </a:r>
                      <a:r>
                        <a:rPr kumimoji="1" lang="en-US" altLang="ja-JP" sz="800" dirty="0"/>
                        <a:t>17</a:t>
                      </a:r>
                      <a:r>
                        <a:rPr kumimoji="1" lang="ja-JP" altLang="en-US" sz="800" dirty="0"/>
                        <a:t>：</a:t>
                      </a:r>
                      <a:r>
                        <a:rPr kumimoji="1" lang="en-US" altLang="ja-JP" sz="800" dirty="0"/>
                        <a:t>00</a:t>
                      </a:r>
                      <a:endParaRPr kumimoji="1" lang="ja-JP" altLang="en-US" sz="800" dirty="0">
                        <a:latin typeface="+mn-ea"/>
                        <a:ea typeface="+mn-ea"/>
                      </a:endParaRPr>
                    </a:p>
                  </a:txBody>
                  <a:tcPr marL="82953" marR="82953" marT="41476" marB="41476"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8000"/>
                      </a:solidFill>
                      <a:prstDash val="solid"/>
                      <a:round/>
                      <a:headEnd type="none" w="med" len="med"/>
                      <a:tailEnd type="none" w="med" len="med"/>
                    </a:lnB>
                    <a:noFill/>
                  </a:tcPr>
                </a:tc>
                <a:tc>
                  <a:txBody>
                    <a:bodyPr/>
                    <a:lstStyle/>
                    <a:p>
                      <a:pPr marL="171450" indent="-171450">
                        <a:buFont typeface="Wingdings" panose="05000000000000000000" pitchFamily="2" charset="2"/>
                        <a:buChar char="u"/>
                      </a:pPr>
                      <a:r>
                        <a:rPr kumimoji="1" lang="ja-JP" altLang="en-US" sz="1000" dirty="0"/>
                        <a:t>ガイダンス、プロフィール作成、創業準備チェックリスト、創業計画書、創業の心構えビジョン、ビジネスモデルとコンセプト</a:t>
                      </a:r>
                    </a:p>
                    <a:p>
                      <a:pPr marL="171450" indent="-171450">
                        <a:buFont typeface="Wingdings" panose="05000000000000000000" pitchFamily="2" charset="2"/>
                        <a:buChar char="u"/>
                      </a:pPr>
                      <a:r>
                        <a:rPr kumimoji="1" lang="ja-JP" altLang="en-US" sz="1000" dirty="0"/>
                        <a:t>創業体験談（創業者</a:t>
                      </a:r>
                      <a:r>
                        <a:rPr kumimoji="1" lang="en-US" altLang="ja-JP" sz="1000" dirty="0"/>
                        <a:t>3</a:t>
                      </a:r>
                      <a:r>
                        <a:rPr kumimoji="1" lang="ja-JP" altLang="en-US" sz="1000" dirty="0"/>
                        <a:t>名）</a:t>
                      </a:r>
                    </a:p>
                  </a:txBody>
                  <a:tcPr marL="82953" marR="82953" marT="41476" marB="41476">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8000"/>
                      </a:solidFill>
                      <a:prstDash val="solid"/>
                      <a:round/>
                      <a:headEnd type="none" w="med" len="med"/>
                      <a:tailEnd type="none" w="med" len="med"/>
                    </a:lnB>
                    <a:noFill/>
                  </a:tcPr>
                </a:tc>
                <a:extLst>
                  <a:ext uri="{0D108BD9-81ED-4DB2-BD59-A6C34878D82A}"/>
                </a:extLst>
              </a:tr>
              <a:tr h="376271">
                <a:tc>
                  <a:txBody>
                    <a:bodyPr/>
                    <a:lstStyle/>
                    <a:p>
                      <a:pPr algn="ctr"/>
                      <a:r>
                        <a:rPr kumimoji="1" lang="en-US" altLang="ja-JP" sz="1000" dirty="0"/>
                        <a:t>6</a:t>
                      </a:r>
                      <a:r>
                        <a:rPr kumimoji="1" lang="ja-JP" altLang="en-US" sz="1000" dirty="0"/>
                        <a:t>月 </a:t>
                      </a:r>
                      <a:r>
                        <a:rPr kumimoji="1" lang="en-US" altLang="ja-JP" sz="1000" dirty="0"/>
                        <a:t>27</a:t>
                      </a:r>
                      <a:r>
                        <a:rPr kumimoji="1" lang="ja-JP" altLang="en-US" sz="1000" dirty="0"/>
                        <a:t>日</a:t>
                      </a:r>
                      <a:r>
                        <a:rPr kumimoji="1" lang="en-US" altLang="ja-JP" sz="1000" dirty="0"/>
                        <a:t>(</a:t>
                      </a:r>
                      <a:r>
                        <a:rPr kumimoji="1" lang="ja-JP" altLang="en-US" sz="1000" dirty="0"/>
                        <a:t>金</a:t>
                      </a:r>
                      <a:r>
                        <a:rPr kumimoji="1" lang="en-US" altLang="ja-JP" sz="1000" dirty="0"/>
                        <a:t>)</a:t>
                      </a:r>
                    </a:p>
                    <a:p>
                      <a:pPr algn="ctr"/>
                      <a:r>
                        <a:rPr kumimoji="1" lang="en-US" altLang="ja-JP" sz="800" dirty="0"/>
                        <a:t>18</a:t>
                      </a:r>
                      <a:r>
                        <a:rPr kumimoji="1" lang="ja-JP" altLang="en-US" sz="800" dirty="0"/>
                        <a:t>：</a:t>
                      </a:r>
                      <a:r>
                        <a:rPr kumimoji="1" lang="en-US" altLang="ja-JP" sz="800" dirty="0"/>
                        <a:t>00</a:t>
                      </a:r>
                      <a:r>
                        <a:rPr kumimoji="1" lang="ja-JP" altLang="en-US" sz="800" dirty="0"/>
                        <a:t>～</a:t>
                      </a:r>
                      <a:r>
                        <a:rPr kumimoji="1" lang="en-US" altLang="ja-JP" sz="800" dirty="0"/>
                        <a:t>21</a:t>
                      </a:r>
                      <a:r>
                        <a:rPr kumimoji="1" lang="ja-JP" altLang="en-US" sz="800" dirty="0"/>
                        <a:t>：</a:t>
                      </a:r>
                      <a:r>
                        <a:rPr kumimoji="1" lang="en-US" altLang="ja-JP" sz="800" dirty="0"/>
                        <a:t>00</a:t>
                      </a:r>
                      <a:endParaRPr kumimoji="1" lang="en-US" altLang="ja-JP" sz="800" dirty="0">
                        <a:latin typeface="+mn-ea"/>
                        <a:ea typeface="+mn-ea"/>
                      </a:endParaRPr>
                    </a:p>
                  </a:txBody>
                  <a:tcPr marL="82953" marR="82953" marT="41476" marB="41476"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noFill/>
                  </a:tcPr>
                </a:tc>
                <a:tc>
                  <a:txBody>
                    <a:bodyPr/>
                    <a:lstStyle/>
                    <a:p>
                      <a:pPr marL="171450" indent="-171450">
                        <a:buFont typeface="Wingdings" panose="05000000000000000000" pitchFamily="2" charset="2"/>
                        <a:buChar char="u"/>
                      </a:pPr>
                      <a:r>
                        <a:rPr kumimoji="1" lang="ja-JP" altLang="en-US" sz="1000" dirty="0"/>
                        <a:t>環境分析の方法</a:t>
                      </a:r>
                      <a:endParaRPr kumimoji="1" lang="en-US" altLang="ja-JP" sz="1000" dirty="0"/>
                    </a:p>
                    <a:p>
                      <a:pPr marL="0" indent="0">
                        <a:buFont typeface="Wingdings" panose="05000000000000000000" pitchFamily="2" charset="2"/>
                        <a:buNone/>
                      </a:pPr>
                      <a:r>
                        <a:rPr kumimoji="1" lang="ja-JP" altLang="en-US" sz="1000" dirty="0"/>
                        <a:t>　　（</a:t>
                      </a:r>
                      <a:r>
                        <a:rPr kumimoji="1" lang="en-US" altLang="ja-JP" sz="1000" dirty="0"/>
                        <a:t>PEST</a:t>
                      </a:r>
                      <a:r>
                        <a:rPr kumimoji="1" lang="ja-JP" altLang="en-US" sz="1000" dirty="0"/>
                        <a:t>分析、経営資源、市場とニーズ）</a:t>
                      </a:r>
                      <a:endParaRPr kumimoji="1" lang="ja-JP" altLang="en-US" sz="1000" dirty="0">
                        <a:latin typeface="UD デジタル 教科書体 NP-R" panose="02020400000000000000" pitchFamily="18" charset="-128"/>
                        <a:ea typeface="UD デジタル 教科書体 NP-R" panose="02020400000000000000" pitchFamily="18" charset="-128"/>
                      </a:endParaRPr>
                    </a:p>
                  </a:txBody>
                  <a:tcPr marL="82953" marR="82953" marT="41476" marB="41476"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noFill/>
                  </a:tcPr>
                </a:tc>
                <a:extLst>
                  <a:ext uri="{0D108BD9-81ED-4DB2-BD59-A6C34878D82A}"/>
                </a:extLst>
              </a:tr>
              <a:tr h="376271">
                <a:tc>
                  <a:txBody>
                    <a:bodyPr/>
                    <a:lstStyle/>
                    <a:p>
                      <a:pPr algn="ctr"/>
                      <a:r>
                        <a:rPr kumimoji="1" lang="en-US" altLang="ja-JP" sz="1000" dirty="0"/>
                        <a:t>7</a:t>
                      </a:r>
                      <a:r>
                        <a:rPr kumimoji="1" lang="ja-JP" altLang="en-US" sz="1000" dirty="0"/>
                        <a:t>月 </a:t>
                      </a:r>
                      <a:r>
                        <a:rPr kumimoji="1" lang="en-US" altLang="ja-JP" sz="1000" dirty="0"/>
                        <a:t>4</a:t>
                      </a:r>
                      <a:r>
                        <a:rPr kumimoji="1" lang="ja-JP" altLang="en-US" sz="1000" dirty="0"/>
                        <a:t>日</a:t>
                      </a:r>
                      <a:r>
                        <a:rPr kumimoji="1" lang="en-US" altLang="ja-JP" sz="1000" dirty="0"/>
                        <a:t>(</a:t>
                      </a:r>
                      <a:r>
                        <a:rPr kumimoji="1" lang="ja-JP" altLang="en-US" sz="1000" dirty="0"/>
                        <a:t>金</a:t>
                      </a:r>
                      <a:r>
                        <a:rPr kumimoji="1" lang="en-US" altLang="ja-JP" sz="1000" dirty="0"/>
                        <a:t>)</a:t>
                      </a:r>
                    </a:p>
                    <a:p>
                      <a:pPr algn="ctr"/>
                      <a:r>
                        <a:rPr kumimoji="1" lang="en-US" altLang="ja-JP" sz="800" dirty="0"/>
                        <a:t>18</a:t>
                      </a:r>
                      <a:r>
                        <a:rPr kumimoji="1" lang="ja-JP" altLang="en-US" sz="800" dirty="0"/>
                        <a:t>：</a:t>
                      </a:r>
                      <a:r>
                        <a:rPr kumimoji="1" lang="en-US" altLang="ja-JP" sz="800" dirty="0"/>
                        <a:t>00</a:t>
                      </a:r>
                      <a:r>
                        <a:rPr kumimoji="1" lang="ja-JP" altLang="en-US" sz="800" dirty="0"/>
                        <a:t>～</a:t>
                      </a:r>
                      <a:r>
                        <a:rPr kumimoji="1" lang="en-US" altLang="ja-JP" sz="800" dirty="0"/>
                        <a:t>21</a:t>
                      </a:r>
                      <a:r>
                        <a:rPr kumimoji="1" lang="ja-JP" altLang="en-US" sz="800" dirty="0"/>
                        <a:t>：</a:t>
                      </a:r>
                      <a:r>
                        <a:rPr kumimoji="1" lang="en-US" altLang="ja-JP" sz="800" dirty="0"/>
                        <a:t>00</a:t>
                      </a:r>
                      <a:endParaRPr kumimoji="1" lang="en-US" altLang="ja-JP" sz="800" dirty="0">
                        <a:latin typeface="+mn-ea"/>
                        <a:ea typeface="+mn-ea"/>
                      </a:endParaRPr>
                    </a:p>
                  </a:txBody>
                  <a:tcPr marL="82953" marR="82953" marT="41476" marB="41476"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noFill/>
                  </a:tcPr>
                </a:tc>
                <a:tc>
                  <a:txBody>
                    <a:bodyPr/>
                    <a:lstStyle/>
                    <a:p>
                      <a:pPr marL="171450" indent="-171450">
                        <a:buFont typeface="Wingdings" panose="05000000000000000000" pitchFamily="2" charset="2"/>
                        <a:buChar char="u"/>
                      </a:pPr>
                      <a:r>
                        <a:rPr kumimoji="1" lang="ja-JP" altLang="en-US" sz="1000" dirty="0"/>
                        <a:t>商品・サービスの開発、競争優位性、環境分析の方法（競合調査）</a:t>
                      </a:r>
                    </a:p>
                  </a:txBody>
                  <a:tcPr marL="82953" marR="82953" marT="41476" marB="41476">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noFill/>
                  </a:tcPr>
                </a:tc>
                <a:extLst>
                  <a:ext uri="{0D108BD9-81ED-4DB2-BD59-A6C34878D82A}"/>
                </a:extLst>
              </a:tr>
              <a:tr h="376271">
                <a:tc>
                  <a:txBody>
                    <a:bodyPr/>
                    <a:lstStyle/>
                    <a:p>
                      <a:pPr algn="ctr"/>
                      <a:r>
                        <a:rPr kumimoji="1" lang="en-US" altLang="ja-JP" sz="1000" dirty="0"/>
                        <a:t>7</a:t>
                      </a:r>
                      <a:r>
                        <a:rPr kumimoji="1" lang="ja-JP" altLang="en-US" sz="1000" dirty="0"/>
                        <a:t>月 </a:t>
                      </a:r>
                      <a:r>
                        <a:rPr kumimoji="1" lang="en-US" altLang="ja-JP" sz="1000" dirty="0"/>
                        <a:t>11</a:t>
                      </a:r>
                      <a:r>
                        <a:rPr kumimoji="1" lang="ja-JP" altLang="en-US" sz="1000" dirty="0"/>
                        <a:t>日</a:t>
                      </a:r>
                      <a:r>
                        <a:rPr kumimoji="1" lang="en-US" altLang="ja-JP" sz="1000" dirty="0"/>
                        <a:t>(</a:t>
                      </a:r>
                      <a:r>
                        <a:rPr kumimoji="1" lang="ja-JP" altLang="en-US" sz="1000" dirty="0"/>
                        <a:t>金</a:t>
                      </a:r>
                      <a:r>
                        <a:rPr kumimoji="1" lang="en-US" altLang="ja-JP" sz="1000" dirty="0"/>
                        <a:t>)</a:t>
                      </a:r>
                    </a:p>
                    <a:p>
                      <a:pPr algn="ctr"/>
                      <a:r>
                        <a:rPr kumimoji="1" lang="en-US" altLang="ja-JP" sz="800" dirty="0"/>
                        <a:t>18</a:t>
                      </a:r>
                      <a:r>
                        <a:rPr kumimoji="1" lang="ja-JP" altLang="en-US" sz="800" dirty="0"/>
                        <a:t>：</a:t>
                      </a:r>
                      <a:r>
                        <a:rPr kumimoji="1" lang="en-US" altLang="ja-JP" sz="800" dirty="0"/>
                        <a:t>00</a:t>
                      </a:r>
                      <a:r>
                        <a:rPr kumimoji="1" lang="ja-JP" altLang="en-US" sz="800" dirty="0"/>
                        <a:t>～</a:t>
                      </a:r>
                      <a:r>
                        <a:rPr kumimoji="1" lang="en-US" altLang="ja-JP" sz="800" dirty="0"/>
                        <a:t>21</a:t>
                      </a:r>
                      <a:r>
                        <a:rPr kumimoji="1" lang="ja-JP" altLang="en-US" sz="800" dirty="0"/>
                        <a:t>：</a:t>
                      </a:r>
                      <a:r>
                        <a:rPr kumimoji="1" lang="en-US" altLang="ja-JP" sz="800" dirty="0"/>
                        <a:t>00</a:t>
                      </a:r>
                      <a:endParaRPr kumimoji="1" lang="en-US" altLang="ja-JP" sz="800" dirty="0">
                        <a:latin typeface="+mn-ea"/>
                        <a:ea typeface="+mn-ea"/>
                      </a:endParaRPr>
                    </a:p>
                  </a:txBody>
                  <a:tcPr marL="82953" marR="82953" marT="41476" marB="41476"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noFill/>
                  </a:tcPr>
                </a:tc>
                <a:tc>
                  <a:txBody>
                    <a:bodyPr/>
                    <a:lstStyle/>
                    <a:p>
                      <a:pPr marL="171450" indent="-171450">
                        <a:buFont typeface="Wingdings" panose="05000000000000000000" pitchFamily="2" charset="2"/>
                        <a:buChar char="u"/>
                      </a:pPr>
                      <a:r>
                        <a:rPr kumimoji="1" lang="ja-JP" altLang="en-US" sz="1000" dirty="0"/>
                        <a:t>経営数値計画（経費、売上）</a:t>
                      </a:r>
                      <a:endParaRPr kumimoji="1" lang="en-US" altLang="ja-JP" sz="1000" dirty="0"/>
                    </a:p>
                    <a:p>
                      <a:pPr marL="171450" indent="-171450">
                        <a:buFont typeface="Wingdings" panose="05000000000000000000" pitchFamily="2" charset="2"/>
                        <a:buChar char="u"/>
                      </a:pPr>
                      <a:r>
                        <a:rPr kumimoji="1" lang="ja-JP" altLang="en-US" sz="1000" dirty="0"/>
                        <a:t>資金繰り計画</a:t>
                      </a:r>
                      <a:endParaRPr kumimoji="1" lang="en-US" altLang="ja-JP" sz="1000" dirty="0">
                        <a:latin typeface="+mj-ea"/>
                        <a:ea typeface="+mj-ea"/>
                      </a:endParaRPr>
                    </a:p>
                  </a:txBody>
                  <a:tcPr marL="82953" marR="82953" marT="41476" marB="41476">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noFill/>
                  </a:tcPr>
                </a:tc>
                <a:extLst>
                  <a:ext uri="{0D108BD9-81ED-4DB2-BD59-A6C34878D82A}"/>
                </a:extLst>
              </a:tr>
              <a:tr h="524159">
                <a:tc>
                  <a:txBody>
                    <a:bodyPr/>
                    <a:lstStyle/>
                    <a:p>
                      <a:pPr algn="ctr"/>
                      <a:r>
                        <a:rPr kumimoji="1" lang="en-US" altLang="ja-JP" sz="1000" dirty="0"/>
                        <a:t>7</a:t>
                      </a:r>
                      <a:r>
                        <a:rPr kumimoji="1" lang="ja-JP" altLang="en-US" sz="1000" dirty="0"/>
                        <a:t>月 </a:t>
                      </a:r>
                      <a:r>
                        <a:rPr kumimoji="1" lang="en-US" altLang="ja-JP" sz="1000" dirty="0"/>
                        <a:t>18</a:t>
                      </a:r>
                      <a:r>
                        <a:rPr kumimoji="1" lang="ja-JP" altLang="en-US" sz="1000" dirty="0"/>
                        <a:t>日</a:t>
                      </a:r>
                      <a:r>
                        <a:rPr kumimoji="1" lang="en-US" altLang="ja-JP" sz="1000" dirty="0"/>
                        <a:t>(</a:t>
                      </a:r>
                      <a:r>
                        <a:rPr kumimoji="1" lang="ja-JP" altLang="en-US" sz="1000" dirty="0"/>
                        <a:t>金</a:t>
                      </a:r>
                      <a:r>
                        <a:rPr kumimoji="1" lang="en-US" altLang="ja-JP" sz="1000" dirty="0"/>
                        <a:t>)</a:t>
                      </a:r>
                    </a:p>
                    <a:p>
                      <a:pPr algn="ctr"/>
                      <a:r>
                        <a:rPr kumimoji="1" lang="en-US" altLang="ja-JP" sz="800" dirty="0"/>
                        <a:t>18</a:t>
                      </a:r>
                      <a:r>
                        <a:rPr kumimoji="1" lang="ja-JP" altLang="en-US" sz="800" dirty="0"/>
                        <a:t>：</a:t>
                      </a:r>
                      <a:r>
                        <a:rPr kumimoji="1" lang="en-US" altLang="ja-JP" sz="800" dirty="0"/>
                        <a:t>00</a:t>
                      </a:r>
                      <a:r>
                        <a:rPr kumimoji="1" lang="ja-JP" altLang="en-US" sz="800" dirty="0"/>
                        <a:t>～</a:t>
                      </a:r>
                      <a:r>
                        <a:rPr kumimoji="1" lang="en-US" altLang="ja-JP" sz="800" dirty="0"/>
                        <a:t>21</a:t>
                      </a:r>
                      <a:r>
                        <a:rPr kumimoji="1" lang="ja-JP" altLang="en-US" sz="800" dirty="0"/>
                        <a:t>：</a:t>
                      </a:r>
                      <a:r>
                        <a:rPr kumimoji="1" lang="en-US" altLang="ja-JP" sz="800" dirty="0"/>
                        <a:t>00</a:t>
                      </a:r>
                      <a:endParaRPr kumimoji="1" lang="en-US" altLang="ja-JP" sz="800" dirty="0">
                        <a:latin typeface="+mn-ea"/>
                        <a:ea typeface="+mn-ea"/>
                      </a:endParaRPr>
                    </a:p>
                  </a:txBody>
                  <a:tcPr marL="82953" marR="82953" marT="41476" marB="41476"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noFill/>
                  </a:tcPr>
                </a:tc>
                <a:tc>
                  <a:txBody>
                    <a:bodyPr/>
                    <a:lstStyle/>
                    <a:p>
                      <a:pPr marL="171450" indent="-171450">
                        <a:buFont typeface="Wingdings" panose="05000000000000000000" pitchFamily="2" charset="2"/>
                        <a:buChar char="u"/>
                      </a:pPr>
                      <a:r>
                        <a:rPr kumimoji="1" lang="ja-JP" altLang="en-US" sz="1000" dirty="0"/>
                        <a:t>お客様が自然と集まるしくみづくり</a:t>
                      </a:r>
                      <a:endParaRPr kumimoji="1" lang="en-US" altLang="ja-JP" sz="1000" dirty="0"/>
                    </a:p>
                    <a:p>
                      <a:pPr marL="171450" indent="-171450">
                        <a:buFont typeface="Wingdings" panose="05000000000000000000" pitchFamily="2" charset="2"/>
                        <a:buChar char="u"/>
                      </a:pPr>
                      <a:r>
                        <a:rPr kumimoji="1" lang="ja-JP" altLang="en-US" sz="1000" dirty="0"/>
                        <a:t>マーケティング（集客）・セールス（販売促進）の具体策をつくる</a:t>
                      </a:r>
                      <a:endParaRPr kumimoji="1" lang="en-US" altLang="ja-JP" sz="1000" dirty="0">
                        <a:latin typeface="+mn-ea"/>
                        <a:ea typeface="+mn-ea"/>
                      </a:endParaRPr>
                    </a:p>
                  </a:txBody>
                  <a:tcPr marL="82953" marR="82953" marT="41476" marB="41476">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noFill/>
                  </a:tcPr>
                </a:tc>
                <a:extLst>
                  <a:ext uri="{0D108BD9-81ED-4DB2-BD59-A6C34878D82A}"/>
                </a:extLst>
              </a:tr>
              <a:tr h="376271">
                <a:tc>
                  <a:txBody>
                    <a:bodyPr/>
                    <a:lstStyle/>
                    <a:p>
                      <a:pPr algn="ctr"/>
                      <a:r>
                        <a:rPr kumimoji="1" lang="en-US" altLang="ja-JP" sz="1000" dirty="0"/>
                        <a:t>7</a:t>
                      </a:r>
                      <a:r>
                        <a:rPr kumimoji="1" lang="ja-JP" altLang="en-US" sz="1000" dirty="0"/>
                        <a:t>月 </a:t>
                      </a:r>
                      <a:r>
                        <a:rPr kumimoji="1" lang="en-US" altLang="ja-JP" sz="1000" dirty="0"/>
                        <a:t>25</a:t>
                      </a:r>
                      <a:r>
                        <a:rPr kumimoji="1" lang="ja-JP" altLang="en-US" sz="1000" dirty="0"/>
                        <a:t>日</a:t>
                      </a:r>
                      <a:r>
                        <a:rPr kumimoji="1" lang="en-US" altLang="ja-JP" sz="1000" dirty="0"/>
                        <a:t>(</a:t>
                      </a:r>
                      <a:r>
                        <a:rPr kumimoji="1" lang="ja-JP" altLang="en-US" sz="1000" dirty="0"/>
                        <a:t>金</a:t>
                      </a:r>
                      <a:r>
                        <a:rPr kumimoji="1" lang="en-US" altLang="ja-JP" sz="1000" dirty="0"/>
                        <a:t>)</a:t>
                      </a:r>
                    </a:p>
                    <a:p>
                      <a:pPr algn="ctr"/>
                      <a:r>
                        <a:rPr kumimoji="1" lang="en-US" altLang="ja-JP" sz="800" dirty="0"/>
                        <a:t>18</a:t>
                      </a:r>
                      <a:r>
                        <a:rPr kumimoji="1" lang="ja-JP" altLang="en-US" sz="800" dirty="0"/>
                        <a:t>：</a:t>
                      </a:r>
                      <a:r>
                        <a:rPr kumimoji="1" lang="en-US" altLang="ja-JP" sz="800" dirty="0"/>
                        <a:t>00</a:t>
                      </a:r>
                      <a:r>
                        <a:rPr kumimoji="1" lang="ja-JP" altLang="en-US" sz="800" dirty="0"/>
                        <a:t>～</a:t>
                      </a:r>
                      <a:r>
                        <a:rPr kumimoji="1" lang="en-US" altLang="ja-JP" sz="800" dirty="0"/>
                        <a:t>21</a:t>
                      </a:r>
                      <a:r>
                        <a:rPr kumimoji="1" lang="ja-JP" altLang="en-US" sz="800" dirty="0"/>
                        <a:t>：</a:t>
                      </a:r>
                      <a:r>
                        <a:rPr kumimoji="1" lang="en-US" altLang="ja-JP" sz="800" dirty="0"/>
                        <a:t>00</a:t>
                      </a:r>
                      <a:endParaRPr kumimoji="1" lang="en-US" altLang="ja-JP" sz="800" dirty="0">
                        <a:latin typeface="+mn-ea"/>
                        <a:ea typeface="+mn-ea"/>
                      </a:endParaRPr>
                    </a:p>
                  </a:txBody>
                  <a:tcPr marL="82953" marR="82953" marT="41476" marB="41476"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noFill/>
                  </a:tcPr>
                </a:tc>
                <a:tc>
                  <a:txBody>
                    <a:bodyPr/>
                    <a:lstStyle/>
                    <a:p>
                      <a:pPr marL="171450" indent="-171450">
                        <a:buFont typeface="Wingdings" panose="05000000000000000000" pitchFamily="2" charset="2"/>
                        <a:buChar char="u"/>
                      </a:pPr>
                      <a:r>
                        <a:rPr kumimoji="1" lang="ja-JP" altLang="en-US" sz="1000" dirty="0"/>
                        <a:t>資金計画（設備計画、運転資金）</a:t>
                      </a:r>
                      <a:endParaRPr kumimoji="1" lang="en-US" altLang="ja-JP" sz="1000" dirty="0"/>
                    </a:p>
                    <a:p>
                      <a:pPr marL="171450" indent="-171450">
                        <a:buFont typeface="Wingdings" panose="05000000000000000000" pitchFamily="2" charset="2"/>
                        <a:buChar char="u"/>
                      </a:pPr>
                      <a:r>
                        <a:rPr kumimoji="1" lang="ja-JP" altLang="en-US" sz="1000" dirty="0"/>
                        <a:t>会計のキホン</a:t>
                      </a:r>
                      <a:endParaRPr kumimoji="1" lang="ja-JP" altLang="en-US" sz="1000" dirty="0">
                        <a:latin typeface="+mn-ea"/>
                        <a:ea typeface="+mn-ea"/>
                      </a:endParaRPr>
                    </a:p>
                  </a:txBody>
                  <a:tcPr marL="82953" marR="82953" marT="41476" marB="41476">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noFill/>
                  </a:tcPr>
                </a:tc>
                <a:extLst>
                  <a:ext uri="{0D108BD9-81ED-4DB2-BD59-A6C34878D82A}"/>
                </a:extLst>
              </a:tr>
              <a:tr h="524159">
                <a:tc>
                  <a:txBody>
                    <a:bodyPr/>
                    <a:lstStyle/>
                    <a:p>
                      <a:pPr algn="ctr"/>
                      <a:r>
                        <a:rPr kumimoji="1" lang="en-US" altLang="ja-JP" sz="1000" dirty="0"/>
                        <a:t>8</a:t>
                      </a:r>
                      <a:r>
                        <a:rPr kumimoji="1" lang="ja-JP" altLang="en-US" sz="1000" dirty="0"/>
                        <a:t>月  </a:t>
                      </a:r>
                      <a:r>
                        <a:rPr kumimoji="1" lang="en-US" altLang="ja-JP" sz="1000" dirty="0"/>
                        <a:t>1</a:t>
                      </a:r>
                      <a:r>
                        <a:rPr kumimoji="1" lang="ja-JP" altLang="en-US" sz="1000" dirty="0"/>
                        <a:t>日</a:t>
                      </a:r>
                      <a:r>
                        <a:rPr kumimoji="1" lang="en-US" altLang="ja-JP" sz="1000" dirty="0"/>
                        <a:t>(</a:t>
                      </a:r>
                      <a:r>
                        <a:rPr kumimoji="1" lang="ja-JP" altLang="en-US" sz="1000" dirty="0"/>
                        <a:t>金</a:t>
                      </a:r>
                      <a:r>
                        <a:rPr kumimoji="1" lang="en-US" altLang="ja-JP" sz="1000" dirty="0"/>
                        <a:t>)</a:t>
                      </a:r>
                    </a:p>
                    <a:p>
                      <a:pPr algn="ctr"/>
                      <a:r>
                        <a:rPr kumimoji="1" lang="en-US" altLang="ja-JP" sz="800" dirty="0"/>
                        <a:t>18</a:t>
                      </a:r>
                      <a:r>
                        <a:rPr kumimoji="1" lang="ja-JP" altLang="en-US" sz="800" dirty="0"/>
                        <a:t>：</a:t>
                      </a:r>
                      <a:r>
                        <a:rPr kumimoji="1" lang="en-US" altLang="ja-JP" sz="800" dirty="0"/>
                        <a:t>00</a:t>
                      </a:r>
                      <a:r>
                        <a:rPr kumimoji="1" lang="ja-JP" altLang="en-US" sz="800" dirty="0"/>
                        <a:t>～</a:t>
                      </a:r>
                      <a:r>
                        <a:rPr kumimoji="1" lang="en-US" altLang="ja-JP" sz="800" dirty="0"/>
                        <a:t>21</a:t>
                      </a:r>
                      <a:r>
                        <a:rPr kumimoji="1" lang="ja-JP" altLang="en-US" sz="800" dirty="0"/>
                        <a:t>：</a:t>
                      </a:r>
                      <a:r>
                        <a:rPr kumimoji="1" lang="en-US" altLang="ja-JP" sz="800" dirty="0"/>
                        <a:t>00</a:t>
                      </a:r>
                      <a:endParaRPr kumimoji="1" lang="ja-JP" altLang="en-US" sz="800" dirty="0">
                        <a:latin typeface="+mn-ea"/>
                        <a:ea typeface="+mn-ea"/>
                      </a:endParaRPr>
                    </a:p>
                  </a:txBody>
                  <a:tcPr marL="82953" marR="82953" marT="41476" marB="41476"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noFill/>
                  </a:tcPr>
                </a:tc>
                <a:tc>
                  <a:txBody>
                    <a:bodyPr/>
                    <a:lstStyle/>
                    <a:p>
                      <a:pPr marL="171450" indent="-171450">
                        <a:buFont typeface="Wingdings" panose="05000000000000000000" pitchFamily="2" charset="2"/>
                        <a:buChar char="u"/>
                      </a:pPr>
                      <a:r>
                        <a:rPr kumimoji="1" lang="ja-JP" altLang="en-US" sz="1000" dirty="0"/>
                        <a:t>創業に必要な手続き</a:t>
                      </a:r>
                      <a:endParaRPr kumimoji="1" lang="en-US" altLang="ja-JP" sz="1000" dirty="0"/>
                    </a:p>
                    <a:p>
                      <a:pPr marL="171450" indent="-171450">
                        <a:buFont typeface="Wingdings" panose="05000000000000000000" pitchFamily="2" charset="2"/>
                        <a:buChar char="u"/>
                      </a:pPr>
                      <a:r>
                        <a:rPr kumimoji="1" lang="ja-JP" altLang="en-US" sz="1000" dirty="0"/>
                        <a:t>人を活かすための採用と育成のキホン</a:t>
                      </a:r>
                      <a:endParaRPr kumimoji="1" lang="en-US" altLang="ja-JP" sz="1000" dirty="0"/>
                    </a:p>
                    <a:p>
                      <a:pPr marL="171450" indent="-171450">
                        <a:buFont typeface="Wingdings" panose="05000000000000000000" pitchFamily="2" charset="2"/>
                        <a:buChar char="u"/>
                      </a:pPr>
                      <a:r>
                        <a:rPr kumimoji="1" lang="ja-JP" altLang="en-US" sz="1000" dirty="0"/>
                        <a:t>伝わるプレゼンテーションのポイント</a:t>
                      </a:r>
                      <a:endParaRPr kumimoji="1" lang="ja-JP" altLang="en-US" sz="1000" dirty="0">
                        <a:latin typeface="+mn-ea"/>
                        <a:ea typeface="+mn-ea"/>
                      </a:endParaRPr>
                    </a:p>
                  </a:txBody>
                  <a:tcPr marL="82953" marR="82953" marT="41476" marB="41476">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noFill/>
                  </a:tcPr>
                </a:tc>
                <a:extLst>
                  <a:ext uri="{0D108BD9-81ED-4DB2-BD59-A6C34878D82A}"/>
                </a:extLst>
              </a:tr>
              <a:tr h="672047">
                <a:tc>
                  <a:txBody>
                    <a:bodyPr/>
                    <a:lstStyle/>
                    <a:p>
                      <a:pPr algn="ctr"/>
                      <a:r>
                        <a:rPr kumimoji="1" lang="en-US" altLang="ja-JP" sz="1000" dirty="0"/>
                        <a:t>8</a:t>
                      </a:r>
                      <a:r>
                        <a:rPr kumimoji="1" lang="ja-JP" altLang="en-US" sz="1000" dirty="0"/>
                        <a:t>月</a:t>
                      </a:r>
                      <a:r>
                        <a:rPr kumimoji="1" lang="en-US" altLang="ja-JP" sz="1000" dirty="0"/>
                        <a:t>10</a:t>
                      </a:r>
                      <a:r>
                        <a:rPr kumimoji="1" lang="ja-JP" altLang="en-US" sz="1000" dirty="0"/>
                        <a:t>日</a:t>
                      </a:r>
                      <a:r>
                        <a:rPr kumimoji="1" lang="en-US" altLang="ja-JP" sz="1000" dirty="0"/>
                        <a:t>(</a:t>
                      </a:r>
                      <a:r>
                        <a:rPr kumimoji="1" lang="ja-JP" altLang="en-US" sz="1000" dirty="0"/>
                        <a:t>日</a:t>
                      </a:r>
                      <a:r>
                        <a:rPr kumimoji="1" lang="en-US" altLang="ja-JP" sz="1000" dirty="0"/>
                        <a:t>)</a:t>
                      </a:r>
                    </a:p>
                    <a:p>
                      <a:pPr algn="ctr"/>
                      <a:r>
                        <a:rPr kumimoji="1" lang="en-US" altLang="ja-JP" sz="800" dirty="0"/>
                        <a:t>9:00</a:t>
                      </a:r>
                      <a:r>
                        <a:rPr kumimoji="1" lang="ja-JP" altLang="en-US" sz="800" dirty="0"/>
                        <a:t>～</a:t>
                      </a:r>
                      <a:r>
                        <a:rPr kumimoji="1" lang="en-US" altLang="ja-JP" sz="800" dirty="0"/>
                        <a:t>17</a:t>
                      </a:r>
                      <a:r>
                        <a:rPr kumimoji="1" lang="ja-JP" altLang="en-US" sz="800" dirty="0"/>
                        <a:t>：</a:t>
                      </a:r>
                      <a:r>
                        <a:rPr kumimoji="1" lang="en-US" altLang="ja-JP" sz="800" dirty="0"/>
                        <a:t>00</a:t>
                      </a:r>
                      <a:endParaRPr kumimoji="1" lang="ja-JP" altLang="en-US" sz="800" dirty="0">
                        <a:latin typeface="+mn-ea"/>
                        <a:ea typeface="+mn-ea"/>
                      </a:endParaRPr>
                    </a:p>
                  </a:txBody>
                  <a:tcPr marL="82953" marR="82953" marT="41476" marB="41476"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noFill/>
                  </a:tcPr>
                </a:tc>
                <a:tc>
                  <a:txBody>
                    <a:bodyPr/>
                    <a:lstStyle/>
                    <a:p>
                      <a:pPr marL="171450" indent="-171450">
                        <a:buFont typeface="Wingdings" panose="05000000000000000000" pitchFamily="2" charset="2"/>
                        <a:buChar char="u"/>
                      </a:pPr>
                      <a:r>
                        <a:rPr kumimoji="1" lang="ja-JP" altLang="en-US" sz="1000" dirty="0"/>
                        <a:t>「売上アップ策」発想ワークショップ</a:t>
                      </a:r>
                      <a:endParaRPr kumimoji="1" lang="en-US" altLang="ja-JP" sz="1000" dirty="0"/>
                    </a:p>
                    <a:p>
                      <a:pPr marL="171450" indent="-171450">
                        <a:buFont typeface="Wingdings" panose="05000000000000000000" pitchFamily="2" charset="2"/>
                        <a:buChar char="u"/>
                      </a:pPr>
                      <a:r>
                        <a:rPr kumimoji="1" lang="ja-JP" altLang="en-US" sz="1000" dirty="0"/>
                        <a:t>行動計画の立て方と改善ポイント</a:t>
                      </a:r>
                      <a:endParaRPr kumimoji="1" lang="en-US" altLang="ja-JP" sz="1000" dirty="0"/>
                    </a:p>
                    <a:p>
                      <a:pPr marL="171450" indent="-171450">
                        <a:buFont typeface="Wingdings" panose="05000000000000000000" pitchFamily="2" charset="2"/>
                        <a:buChar char="u"/>
                      </a:pPr>
                      <a:r>
                        <a:rPr kumimoji="1" lang="ja-JP" altLang="en-US" sz="1000" dirty="0"/>
                        <a:t>受講生の事業計画発表</a:t>
                      </a:r>
                      <a:endParaRPr kumimoji="1" lang="en-US" altLang="ja-JP" sz="1000" dirty="0"/>
                    </a:p>
                    <a:p>
                      <a:pPr marL="171450" indent="-171450">
                        <a:buFont typeface="Wingdings" panose="05000000000000000000" pitchFamily="2" charset="2"/>
                        <a:buChar char="u"/>
                      </a:pPr>
                      <a:r>
                        <a:rPr kumimoji="1" lang="ja-JP" altLang="en-US" sz="1000" dirty="0"/>
                        <a:t>町の施策や支援機関の紹介、修了証の授与</a:t>
                      </a:r>
                      <a:endParaRPr kumimoji="1" lang="en-US" altLang="ja-JP" sz="1000" dirty="0">
                        <a:latin typeface="+mn-ea"/>
                        <a:ea typeface="+mn-ea"/>
                      </a:endParaRPr>
                    </a:p>
                  </a:txBody>
                  <a:tcPr marL="82953" marR="82953" marT="41476" marB="41476">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noFill/>
                  </a:tcPr>
                </a:tc>
                <a:extLst>
                  <a:ext uri="{0D108BD9-81ED-4DB2-BD59-A6C34878D82A}"/>
                </a:extLst>
              </a:tr>
            </a:tbl>
          </a:graphicData>
        </a:graphic>
      </p:graphicFrame>
      <p:graphicFrame>
        <p:nvGraphicFramePr>
          <p:cNvPr id="1152" name="表 19"/>
          <p:cNvGraphicFramePr>
            <a:graphicFrameLocks noGrp="1"/>
          </p:cNvGraphicFramePr>
          <p:nvPr>
            <p:extLst>
              <p:ext uri="{D42A27DB-BD31-4B8C-83A1-F6EECF244321}">
                <p14:modId xmlns:p14="http://schemas.microsoft.com/office/powerpoint/2010/main" val="768313979"/>
              </p:ext>
            </p:extLst>
          </p:nvPr>
        </p:nvGraphicFramePr>
        <p:xfrm>
          <a:off x="97331" y="4629826"/>
          <a:ext cx="6696702" cy="3474352"/>
        </p:xfrm>
        <a:graphic>
          <a:graphicData uri="http://schemas.openxmlformats.org/drawingml/2006/table">
            <a:tbl>
              <a:tblPr firstRow="1" bandRow="1">
                <a:tableStyleId>{7DF18680-E054-41AD-8BC1-D1AEF772440D}</a:tableStyleId>
              </a:tblPr>
              <a:tblGrid>
                <a:gridCol w="1018993">
                  <a:extLst>
                    <a:ext uri="{9D8B030D-6E8A-4147-A177-3AD203B41FA5}"/>
                  </a:extLst>
                </a:gridCol>
                <a:gridCol w="838168">
                  <a:extLst>
                    <a:ext uri="{9D8B030D-6E8A-4147-A177-3AD203B41FA5}"/>
                  </a:extLst>
                </a:gridCol>
                <a:gridCol w="1322108">
                  <a:extLst>
                    <a:ext uri="{9D8B030D-6E8A-4147-A177-3AD203B41FA5}"/>
                  </a:extLst>
                </a:gridCol>
                <a:gridCol w="830112">
                  <a:extLst>
                    <a:ext uri="{9D8B030D-6E8A-4147-A177-3AD203B41FA5}"/>
                  </a:extLst>
                </a:gridCol>
                <a:gridCol w="2687321">
                  <a:extLst>
                    <a:ext uri="{9D8B030D-6E8A-4147-A177-3AD203B41FA5}"/>
                  </a:extLst>
                </a:gridCol>
              </a:tblGrid>
              <a:tr h="334787">
                <a:tc gridSpan="5">
                  <a:txBody>
                    <a:bodyPr/>
                    <a:lstStyle/>
                    <a:p>
                      <a:pPr algn="ctr"/>
                      <a:r>
                        <a:rPr kumimoji="1" lang="ja-JP" altLang="en-US" sz="1600" dirty="0"/>
                        <a:t>・・・・・  京丹波町創業セミナー受講申込書  ・・・・・</a:t>
                      </a:r>
                      <a:endParaRPr kumimoji="1" lang="ja-JP" altLang="en-US" sz="1600" dirty="0">
                        <a:latin typeface="UD デジタル 教科書体 NP-R" panose="02020400000000000000" pitchFamily="18" charset="-128"/>
                        <a:ea typeface="UD デジタル 教科書体 NP-R" panose="02020400000000000000" pitchFamily="18" charset="-128"/>
                      </a:endParaRPr>
                    </a:p>
                  </a:txBody>
                  <a:tcPr marL="82953" marR="82953" marT="41476" marB="41476" anchor="ctr">
                    <a:solidFill>
                      <a:srgbClr val="0033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extLst>
              </a:tr>
              <a:tr h="372001">
                <a:tc>
                  <a:txBody>
                    <a:bodyPr/>
                    <a:lstStyle/>
                    <a:p>
                      <a:r>
                        <a:rPr kumimoji="1" lang="ja-JP" altLang="en-US" sz="1000" dirty="0"/>
                        <a:t>ﾌ  ﾘ  ｶﾞ ﾅ</a:t>
                      </a:r>
                      <a:endParaRPr kumimoji="1" lang="en-US" altLang="ja-JP" sz="1000" dirty="0"/>
                    </a:p>
                    <a:p>
                      <a:r>
                        <a:rPr kumimoji="1" lang="ja-JP" altLang="en-US" sz="1000" dirty="0"/>
                        <a:t>氏　　名</a:t>
                      </a:r>
                      <a:endParaRPr kumimoji="1" lang="ja-JP" altLang="en-US" sz="1000" dirty="0">
                        <a:latin typeface="UD デジタル 教科書体 NP-R" panose="02020400000000000000" pitchFamily="18" charset="-128"/>
                        <a:ea typeface="UD デジタル 教科書体 NP-R" panose="02020400000000000000" pitchFamily="18" charset="-128"/>
                      </a:endParaRPr>
                    </a:p>
                  </a:txBody>
                  <a:tcPr marL="82953" marR="82953" marT="41476" marB="41476" anchor="ctr">
                    <a:solidFill>
                      <a:srgbClr val="DBFFB7"/>
                    </a:solidFill>
                  </a:tcPr>
                </a:tc>
                <a:tc gridSpan="2">
                  <a:txBody>
                    <a:bodyPr/>
                    <a:lstStyle/>
                    <a:p>
                      <a:endParaRPr kumimoji="1" lang="ja-JP" altLang="en-US" sz="1600" dirty="0">
                        <a:latin typeface="UD デジタル 教科書体 NP-R" panose="02020400000000000000" pitchFamily="18" charset="-128"/>
                        <a:ea typeface="UD デジタル 教科書体 NP-R" panose="02020400000000000000" pitchFamily="18" charset="-128"/>
                      </a:endParaRPr>
                    </a:p>
                  </a:txBody>
                  <a:tcPr marL="82953" marR="82953" marT="41476" marB="41476" anchor="ctr">
                    <a:solidFill>
                      <a:srgbClr val="DBFFB7"/>
                    </a:solidFill>
                  </a:tcPr>
                </a:tc>
                <a:tc hMerge="1">
                  <a:txBody>
                    <a:bodyPr/>
                    <a:lstStyle/>
                    <a:p>
                      <a:endParaRPr kumimoji="1" lang="ja-JP" altLang="en-US"/>
                    </a:p>
                  </a:txBody>
                  <a:tcPr/>
                </a:tc>
                <a:tc>
                  <a:txBody>
                    <a:bodyPr/>
                    <a:lstStyle/>
                    <a:p>
                      <a:r>
                        <a:rPr kumimoji="1" lang="ja-JP" altLang="en-US" sz="1000" dirty="0"/>
                        <a:t>生年月日</a:t>
                      </a:r>
                      <a:endParaRPr kumimoji="1" lang="ja-JP" altLang="en-US" sz="1600" dirty="0">
                        <a:latin typeface="UD デジタル 教科書体 NP-R" panose="02020400000000000000" pitchFamily="18" charset="-128"/>
                        <a:ea typeface="UD デジタル 教科書体 NP-R" panose="02020400000000000000" pitchFamily="18" charset="-128"/>
                      </a:endParaRPr>
                    </a:p>
                  </a:txBody>
                  <a:tcPr marL="82953" marR="82953" marT="41476" marB="41476" anchor="ctr">
                    <a:solidFill>
                      <a:srgbClr val="DBFFB7"/>
                    </a:solidFill>
                  </a:tcPr>
                </a:tc>
                <a:tc>
                  <a:txBody>
                    <a:bodyPr/>
                    <a:lstStyle/>
                    <a:p>
                      <a:endParaRPr kumimoji="1" lang="ja-JP" altLang="en-US" sz="1000" dirty="0">
                        <a:latin typeface="UD デジタル 教科書体 NP-R" panose="02020400000000000000" pitchFamily="18" charset="-128"/>
                        <a:ea typeface="UD デジタル 教科書体 NP-R" panose="02020400000000000000" pitchFamily="18" charset="-128"/>
                      </a:endParaRPr>
                    </a:p>
                  </a:txBody>
                  <a:tcPr marL="82953" marR="82953" marT="41476" marB="41476" anchor="ctr">
                    <a:solidFill>
                      <a:srgbClr val="DBFFB7"/>
                    </a:solidFill>
                  </a:tcPr>
                </a:tc>
                <a:extLst>
                  <a:ext uri="{0D108BD9-81ED-4DB2-BD59-A6C34878D82A}"/>
                </a:extLst>
              </a:tr>
              <a:tr h="318333">
                <a:tc>
                  <a:txBody>
                    <a:bodyPr/>
                    <a:lstStyle/>
                    <a:p>
                      <a:r>
                        <a:rPr kumimoji="1" lang="ja-JP" altLang="en-US" sz="1000" dirty="0"/>
                        <a:t>住　　所</a:t>
                      </a:r>
                      <a:endParaRPr kumimoji="1" lang="ja-JP" altLang="en-US" sz="1000" dirty="0">
                        <a:latin typeface="UD デジタル 教科書体 NP-R" panose="02020400000000000000" pitchFamily="18" charset="-128"/>
                        <a:ea typeface="UD デジタル 教科書体 NP-R" panose="02020400000000000000" pitchFamily="18" charset="-128"/>
                      </a:endParaRPr>
                    </a:p>
                  </a:txBody>
                  <a:tcPr marL="82953" marR="82953" marT="41476" marB="41476" anchor="ctr">
                    <a:solidFill>
                      <a:srgbClr val="DBFFB7"/>
                    </a:solidFill>
                  </a:tcPr>
                </a:tc>
                <a:tc gridSpan="4">
                  <a:txBody>
                    <a:bodyPr/>
                    <a:lstStyle/>
                    <a:p>
                      <a:endParaRPr kumimoji="1" lang="ja-JP" altLang="en-US" sz="1600" dirty="0">
                        <a:latin typeface="UD デジタル 教科書体 NP-R" panose="02020400000000000000" pitchFamily="18" charset="-128"/>
                        <a:ea typeface="UD デジタル 教科書体 NP-R" panose="02020400000000000000" pitchFamily="18" charset="-128"/>
                      </a:endParaRPr>
                    </a:p>
                  </a:txBody>
                  <a:tcPr marL="82953" marR="82953" marT="41476" marB="41476" anchor="ctr">
                    <a:solidFill>
                      <a:srgbClr val="DBFFB7"/>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extLst>
              </a:tr>
              <a:tr h="372001">
                <a:tc>
                  <a:txBody>
                    <a:bodyPr/>
                    <a:lstStyle/>
                    <a:p>
                      <a:r>
                        <a:rPr kumimoji="1" lang="ja-JP" altLang="en-US" sz="1000" dirty="0"/>
                        <a:t>電話番号</a:t>
                      </a:r>
                      <a:endParaRPr kumimoji="1" lang="ja-JP" altLang="en-US" sz="1000" dirty="0">
                        <a:latin typeface="UD デジタル 教科書体 NP-R" panose="02020400000000000000" pitchFamily="18" charset="-128"/>
                        <a:ea typeface="UD デジタル 教科書体 NP-R" panose="02020400000000000000" pitchFamily="18" charset="-128"/>
                      </a:endParaRPr>
                    </a:p>
                  </a:txBody>
                  <a:tcPr marL="82953" marR="82953" marT="41476" marB="41476" anchor="ctr">
                    <a:solidFill>
                      <a:srgbClr val="DBFFB7"/>
                    </a:solidFill>
                  </a:tcPr>
                </a:tc>
                <a:tc gridSpan="2">
                  <a:txBody>
                    <a:bodyPr/>
                    <a:lstStyle/>
                    <a:p>
                      <a:endParaRPr kumimoji="1" lang="ja-JP" altLang="en-US" sz="1600" dirty="0">
                        <a:latin typeface="UD デジタル 教科書体 NP-R" panose="02020400000000000000" pitchFamily="18" charset="-128"/>
                        <a:ea typeface="UD デジタル 教科書体 NP-R" panose="02020400000000000000" pitchFamily="18" charset="-128"/>
                      </a:endParaRPr>
                    </a:p>
                  </a:txBody>
                  <a:tcPr marL="82953" marR="82953" marT="41476" marB="41476" anchor="ctr">
                    <a:solidFill>
                      <a:srgbClr val="DBFFB7"/>
                    </a:solidFill>
                  </a:tcPr>
                </a:tc>
                <a:tc hMerge="1">
                  <a:txBody>
                    <a:bodyPr/>
                    <a:lstStyle/>
                    <a:p>
                      <a:endParaRPr kumimoji="1" lang="ja-JP" altLang="en-US"/>
                    </a:p>
                  </a:txBody>
                  <a:tcPr/>
                </a:tc>
                <a:tc>
                  <a:txBody>
                    <a:bodyPr/>
                    <a:lstStyle/>
                    <a:p>
                      <a:r>
                        <a:rPr kumimoji="1" lang="ja-JP" altLang="en-US" sz="1000" dirty="0"/>
                        <a:t>携帯電話</a:t>
                      </a:r>
                      <a:endParaRPr kumimoji="1" lang="ja-JP" altLang="en-US" sz="1600" dirty="0">
                        <a:latin typeface="UD デジタル 教科書体 NP-R" panose="02020400000000000000" pitchFamily="18" charset="-128"/>
                        <a:ea typeface="UD デジタル 教科書体 NP-R" panose="02020400000000000000" pitchFamily="18" charset="-128"/>
                      </a:endParaRPr>
                    </a:p>
                  </a:txBody>
                  <a:tcPr marL="82953" marR="82953" marT="41476" marB="41476" anchor="ctr">
                    <a:solidFill>
                      <a:srgbClr val="DBFFB7"/>
                    </a:solidFill>
                  </a:tcPr>
                </a:tc>
                <a:tc>
                  <a:txBody>
                    <a:bodyPr/>
                    <a:lstStyle/>
                    <a:p>
                      <a:endParaRPr kumimoji="1" lang="ja-JP" altLang="en-US" sz="1000" dirty="0">
                        <a:latin typeface="UD デジタル 教科書体 NP-R" panose="02020400000000000000" pitchFamily="18" charset="-128"/>
                        <a:ea typeface="UD デジタル 教科書体 NP-R" panose="02020400000000000000" pitchFamily="18" charset="-128"/>
                      </a:endParaRPr>
                    </a:p>
                  </a:txBody>
                  <a:tcPr marL="82953" marR="82953" marT="41476" marB="41476" anchor="ctr">
                    <a:solidFill>
                      <a:srgbClr val="DBFFB7"/>
                    </a:solidFill>
                  </a:tcPr>
                </a:tc>
                <a:extLst>
                  <a:ext uri="{0D108BD9-81ED-4DB2-BD59-A6C34878D82A}"/>
                </a:extLst>
              </a:tr>
              <a:tr h="372001">
                <a:tc>
                  <a:txBody>
                    <a:bodyPr/>
                    <a:lstStyle/>
                    <a:p>
                      <a:r>
                        <a:rPr kumimoji="1" lang="ja-JP" altLang="en-US" sz="1000" dirty="0"/>
                        <a:t>職　　業</a:t>
                      </a:r>
                      <a:endParaRPr kumimoji="1" lang="ja-JP" altLang="en-US" sz="1000" dirty="0">
                        <a:latin typeface="UD デジタル 教科書体 NP-R" panose="02020400000000000000" pitchFamily="18" charset="-128"/>
                        <a:ea typeface="UD デジタル 教科書体 NP-R" panose="02020400000000000000" pitchFamily="18" charset="-128"/>
                      </a:endParaRPr>
                    </a:p>
                  </a:txBody>
                  <a:tcPr marL="82953" marR="82953" marT="41476" marB="41476" anchor="ctr">
                    <a:solidFill>
                      <a:srgbClr val="DBFFB7"/>
                    </a:solidFill>
                  </a:tcPr>
                </a:tc>
                <a:tc gridSpan="4">
                  <a:txBody>
                    <a:bodyPr/>
                    <a:lstStyle/>
                    <a:p>
                      <a:r>
                        <a:rPr kumimoji="1" lang="ja-JP" altLang="en-US" sz="1000" dirty="0"/>
                        <a:t>会社員　・　自営業　・　公務員　・　パートアルバイト　・　学生　・　無職　</a:t>
                      </a:r>
                      <a:endParaRPr kumimoji="1" lang="en-US" altLang="ja-JP" sz="1000" dirty="0"/>
                    </a:p>
                    <a:p>
                      <a:r>
                        <a:rPr kumimoji="1" lang="ja-JP" altLang="en-US" sz="1000" dirty="0"/>
                        <a:t>その他（　　　　　　　　　　　　　　　　　　　　　　　　　　　　　　　　　　　　）</a:t>
                      </a:r>
                      <a:endParaRPr kumimoji="1" lang="ja-JP" altLang="en-US" sz="1000" dirty="0">
                        <a:latin typeface="UD デジタル 教科書体 NP-R" panose="02020400000000000000" pitchFamily="18" charset="-128"/>
                        <a:ea typeface="UD デジタル 教科書体 NP-R" panose="02020400000000000000" pitchFamily="18" charset="-128"/>
                      </a:endParaRPr>
                    </a:p>
                  </a:txBody>
                  <a:tcPr marL="82953" marR="82953" marT="41476" marB="41476" anchor="ctr">
                    <a:solidFill>
                      <a:srgbClr val="DBFFB7"/>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extLst>
              </a:tr>
              <a:tr h="382252">
                <a:tc>
                  <a:txBody>
                    <a:bodyPr/>
                    <a:lstStyle/>
                    <a:p>
                      <a:r>
                        <a:rPr kumimoji="1" lang="ja-JP" altLang="en-US" sz="1000" dirty="0"/>
                        <a:t>お勤め先</a:t>
                      </a:r>
                      <a:endParaRPr kumimoji="1" lang="en-US" altLang="ja-JP" sz="1000" dirty="0"/>
                    </a:p>
                    <a:p>
                      <a:r>
                        <a:rPr kumimoji="1" lang="ja-JP" altLang="en-US" sz="1000" dirty="0"/>
                        <a:t>業種・業務内容</a:t>
                      </a:r>
                      <a:endParaRPr kumimoji="1" lang="ja-JP" altLang="en-US" sz="1000" dirty="0">
                        <a:latin typeface="UD デジタル 教科書体 NP-R" panose="02020400000000000000" pitchFamily="18" charset="-128"/>
                        <a:ea typeface="UD デジタル 教科書体 NP-R" panose="02020400000000000000" pitchFamily="18" charset="-128"/>
                      </a:endParaRPr>
                    </a:p>
                  </a:txBody>
                  <a:tcPr marL="82953" marR="82953" marT="41476" marB="41476" anchor="ctr">
                    <a:solidFill>
                      <a:srgbClr val="DBFFB7"/>
                    </a:solidFill>
                  </a:tcPr>
                </a:tc>
                <a:tc gridSpan="4">
                  <a:txBody>
                    <a:bodyPr/>
                    <a:lstStyle/>
                    <a:p>
                      <a:r>
                        <a:rPr kumimoji="1" lang="ja-JP" altLang="en-US" sz="1000" dirty="0"/>
                        <a:t>（業種）　　　　　　　　　　　　　　　（業務内容）</a:t>
                      </a:r>
                      <a:endParaRPr kumimoji="1" lang="en-US" altLang="ja-JP" sz="1000" dirty="0"/>
                    </a:p>
                    <a:p>
                      <a:endParaRPr kumimoji="1" lang="en-US" altLang="ja-JP" sz="1000" dirty="0">
                        <a:latin typeface="UD デジタル 教科書体 NP-R" panose="02020400000000000000" pitchFamily="18" charset="-128"/>
                        <a:ea typeface="UD デジタル 教科書体 NP-R" panose="02020400000000000000" pitchFamily="18" charset="-128"/>
                      </a:endParaRPr>
                    </a:p>
                  </a:txBody>
                  <a:tcPr marL="82953" marR="82953" marT="41476" marB="41476" anchor="ctr">
                    <a:solidFill>
                      <a:srgbClr val="DBFFB7"/>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extLst>
              </a:tr>
              <a:tr h="272561">
                <a:tc>
                  <a:txBody>
                    <a:bodyPr/>
                    <a:lstStyle/>
                    <a:p>
                      <a:r>
                        <a:rPr kumimoji="1" lang="ja-JP" altLang="en-US" sz="1000" dirty="0"/>
                        <a:t>学生の方</a:t>
                      </a:r>
                      <a:endParaRPr kumimoji="1" lang="ja-JP" altLang="en-US" sz="1000" dirty="0">
                        <a:latin typeface="UD デジタル 教科書体 NP-R" panose="02020400000000000000" pitchFamily="18" charset="-128"/>
                        <a:ea typeface="UD デジタル 教科書体 NP-R" panose="02020400000000000000" pitchFamily="18" charset="-128"/>
                      </a:endParaRPr>
                    </a:p>
                  </a:txBody>
                  <a:tcPr marL="82953" marR="82953" marT="41476" marB="41476" anchor="ctr">
                    <a:solidFill>
                      <a:srgbClr val="DBFFB7"/>
                    </a:solidFill>
                  </a:tcPr>
                </a:tc>
                <a:tc gridSpan="4">
                  <a:txBody>
                    <a:bodyPr/>
                    <a:lstStyle/>
                    <a:p>
                      <a:r>
                        <a:rPr kumimoji="1" lang="ja-JP" altLang="en-US" sz="1000" dirty="0"/>
                        <a:t>（学校名）　　　　　　　　　　　　　（学部）　　　　　　　（専攻）　　　　　　　（学年）　　　　　　　　　</a:t>
                      </a:r>
                      <a:endParaRPr kumimoji="1" lang="ja-JP" altLang="en-US" sz="1000" dirty="0">
                        <a:latin typeface="UD デジタル 教科書体 NP-R" panose="02020400000000000000" pitchFamily="18" charset="-128"/>
                        <a:ea typeface="UD デジタル 教科書体 NP-R" panose="02020400000000000000" pitchFamily="18" charset="-128"/>
                      </a:endParaRPr>
                    </a:p>
                  </a:txBody>
                  <a:tcPr marL="82953" marR="82953" marT="41476" marB="41476" anchor="ctr">
                    <a:solidFill>
                      <a:srgbClr val="DBFFB7"/>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extLst>
              </a:tr>
              <a:tr h="518211">
                <a:tc rowSpan="2" gridSpan="2">
                  <a:txBody>
                    <a:bodyPr/>
                    <a:lstStyle/>
                    <a:p>
                      <a:r>
                        <a:rPr kumimoji="1" lang="ja-JP" altLang="en-US" sz="1000" dirty="0"/>
                        <a:t>起業しようと思ったきっかけ</a:t>
                      </a:r>
                      <a:endParaRPr kumimoji="1" lang="ja-JP" altLang="en-US" sz="1000" dirty="0">
                        <a:latin typeface="UD デジタル 教科書体 NP-R" panose="02020400000000000000" pitchFamily="18" charset="-128"/>
                        <a:ea typeface="UD デジタル 教科書体 NP-R" panose="02020400000000000000" pitchFamily="18" charset="-128"/>
                      </a:endParaRPr>
                    </a:p>
                  </a:txBody>
                  <a:tcPr marL="82953" marR="82953" marT="41476" marB="41476" anchor="ctr">
                    <a:solidFill>
                      <a:srgbClr val="DBFFB7"/>
                    </a:solidFill>
                  </a:tcPr>
                </a:tc>
                <a:tc rowSpan="2" hMerge="1">
                  <a:txBody>
                    <a:bodyPr/>
                    <a:lstStyle/>
                    <a:p>
                      <a:endParaRPr kumimoji="1" lang="ja-JP" altLang="en-US" sz="1050" dirty="0">
                        <a:latin typeface="UD デジタル 教科書体 NP-R" panose="02020400000000000000" pitchFamily="18" charset="-128"/>
                        <a:ea typeface="UD デジタル 教科書体 NP-R" panose="02020400000000000000" pitchFamily="18" charset="-128"/>
                      </a:endParaRPr>
                    </a:p>
                  </a:txBody>
                  <a:tcPr anchor="ctr">
                    <a:lnT w="12700" cap="flat" cmpd="sng" algn="ctr">
                      <a:solidFill>
                        <a:schemeClr val="bg1"/>
                      </a:solidFill>
                      <a:prstDash val="solid"/>
                      <a:round/>
                      <a:headEnd type="none" w="med" len="med"/>
                      <a:tailEnd type="none" w="med" len="med"/>
                    </a:lnT>
                  </a:tcPr>
                </a:tc>
                <a:tc gridSpan="3">
                  <a:txBody>
                    <a:bodyPr/>
                    <a:lstStyle/>
                    <a:p>
                      <a:r>
                        <a:rPr kumimoji="1" lang="ja-JP" altLang="en-US" sz="1000" dirty="0"/>
                        <a:t>（目的）</a:t>
                      </a:r>
                      <a:endParaRPr kumimoji="1" lang="en-US" altLang="ja-JP" sz="1000" dirty="0"/>
                    </a:p>
                    <a:p>
                      <a:endParaRPr kumimoji="1" lang="en-US" altLang="ja-JP" sz="1000" dirty="0"/>
                    </a:p>
                    <a:p>
                      <a:endParaRPr kumimoji="1" lang="en-US" altLang="ja-JP" sz="1000" dirty="0">
                        <a:latin typeface="UD デジタル 教科書体 NP-R" panose="02020400000000000000" pitchFamily="18" charset="-128"/>
                        <a:ea typeface="UD デジタル 教科書体 NP-R" panose="02020400000000000000" pitchFamily="18" charset="-128"/>
                      </a:endParaRPr>
                    </a:p>
                  </a:txBody>
                  <a:tcPr marL="82953" marR="82953" marT="41476" marB="41476" anchor="ctr">
                    <a:solidFill>
                      <a:srgbClr val="DBFFB7"/>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extLst>
              </a:tr>
              <a:tr h="457603">
                <a:tc gridSpan="2" vMerge="1">
                  <a:txBody>
                    <a:bodyPr/>
                    <a:lstStyle/>
                    <a:p>
                      <a:endParaRPr kumimoji="1" lang="ja-JP" altLang="en-US"/>
                    </a:p>
                  </a:txBody>
                  <a:tcPr/>
                </a:tc>
                <a:tc hMerge="1" vMerge="1">
                  <a:txBody>
                    <a:bodyPr/>
                    <a:lstStyle/>
                    <a:p>
                      <a:endParaRPr kumimoji="1" lang="ja-JP" altLang="en-US"/>
                    </a:p>
                  </a:txBody>
                  <a:tcPr/>
                </a:tc>
                <a:tc gridSpan="3">
                  <a:txBody>
                    <a:bodyPr/>
                    <a:lstStyle/>
                    <a:p>
                      <a:r>
                        <a:rPr kumimoji="1" lang="ja-JP" altLang="en-US" sz="1000" dirty="0"/>
                        <a:t>（背景）</a:t>
                      </a:r>
                    </a:p>
                    <a:p>
                      <a:endParaRPr kumimoji="1" lang="ja-JP" altLang="en-US" sz="1000" dirty="0">
                        <a:latin typeface="UD デジタル 教科書体 NP-R" panose="02020400000000000000" pitchFamily="18" charset="-128"/>
                        <a:ea typeface="UD デジタル 教科書体 NP-R" panose="02020400000000000000" pitchFamily="18" charset="-128"/>
                      </a:endParaRPr>
                    </a:p>
                  </a:txBody>
                  <a:tcPr marL="82953" marR="82953" marT="41476" marB="41476" anchor="ctr">
                    <a:solidFill>
                      <a:srgbClr val="DBFFB7"/>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extLst>
              </a:tr>
            </a:tbl>
          </a:graphicData>
        </a:graphic>
      </p:graphicFrame>
      <p:sp>
        <p:nvSpPr>
          <p:cNvPr id="1153" name="正方形/長方形 12"/>
          <p:cNvSpPr/>
          <p:nvPr/>
        </p:nvSpPr>
        <p:spPr>
          <a:xfrm>
            <a:off x="97331" y="8108910"/>
            <a:ext cx="6696702" cy="1362304"/>
          </a:xfrm>
          <a:prstGeom prst="rect">
            <a:avLst/>
          </a:prstGeom>
          <a:noFill/>
          <a:ln w="28575">
            <a:solidFill>
              <a:srgbClr val="003300"/>
            </a:solidFill>
          </a:ln>
        </p:spPr>
        <p:style>
          <a:lnRef idx="2">
            <a:schemeClr val="accent6"/>
          </a:lnRef>
          <a:fillRef idx="1">
            <a:schemeClr val="lt1"/>
          </a:fillRef>
          <a:effectRef idx="0">
            <a:schemeClr val="accent6"/>
          </a:effectRef>
          <a:fontRef idx="minor">
            <a:schemeClr val="dk1"/>
          </a:fontRef>
        </p:style>
        <p:txBody>
          <a:bodyPr rtlCol="0" anchor="ctr"/>
          <a:lstStyle/>
          <a:p>
            <a:pPr>
              <a:lnSpc>
                <a:spcPct val="150000"/>
              </a:lnSpc>
            </a:pPr>
            <a:r>
              <a:rPr lang="ja-JP" altLang="en-US" sz="1270" dirty="0">
                <a:latin typeface="UD デジタル 教科書体 NP-R" panose="02020400000000000000" pitchFamily="18" charset="-128"/>
                <a:ea typeface="UD デジタル 教科書体 NP-R" panose="02020400000000000000" pitchFamily="18" charset="-128"/>
              </a:rPr>
              <a:t>＜起業の状況について＞　起業しようとしている業種を教えてください。</a:t>
            </a:r>
            <a:endParaRPr lang="en-US" altLang="ja-JP" sz="1270" dirty="0">
              <a:latin typeface="UD デジタル 教科書体 NP-R" panose="02020400000000000000" pitchFamily="18" charset="-128"/>
              <a:ea typeface="UD デジタル 教科書体 NP-R" panose="02020400000000000000" pitchFamily="18" charset="-128"/>
            </a:endParaRPr>
          </a:p>
          <a:p>
            <a:pPr>
              <a:lnSpc>
                <a:spcPct val="150000"/>
              </a:lnSpc>
            </a:pPr>
            <a:r>
              <a:rPr lang="ja-JP" altLang="en-US" sz="1270" dirty="0">
                <a:latin typeface="UD デジタル 教科書体 NP-R" panose="02020400000000000000" pitchFamily="18" charset="-128"/>
                <a:ea typeface="UD デジタル 教科書体 NP-R" panose="02020400000000000000" pitchFamily="18" charset="-128"/>
              </a:rPr>
              <a:t>（業種）　　　　　　　　（業務内容）　　　　　　　　　　（屋号）　　　　　　　　　　　　　</a:t>
            </a:r>
            <a:endParaRPr lang="en-US" altLang="ja-JP" sz="1270" dirty="0">
              <a:latin typeface="UD デジタル 教科書体 NP-R" panose="02020400000000000000" pitchFamily="18" charset="-128"/>
              <a:ea typeface="UD デジタル 教科書体 NP-R" panose="02020400000000000000" pitchFamily="18" charset="-128"/>
            </a:endParaRPr>
          </a:p>
          <a:p>
            <a:pPr>
              <a:lnSpc>
                <a:spcPct val="150000"/>
              </a:lnSpc>
            </a:pPr>
            <a:r>
              <a:rPr lang="ja-JP" altLang="en-US" sz="953" dirty="0">
                <a:latin typeface="UD デジタル 教科書体 NP-R" panose="02020400000000000000" pitchFamily="18" charset="-128"/>
                <a:ea typeface="UD デジタル 教科書体 NP-R" panose="02020400000000000000" pitchFamily="18" charset="-128"/>
              </a:rPr>
              <a:t>　　　　①すでに事業を行っている　創業後（　　年　　ヶ月）</a:t>
            </a:r>
            <a:endParaRPr lang="en-US" altLang="ja-JP" sz="953" dirty="0">
              <a:latin typeface="UD デジタル 教科書体 NP-R" panose="02020400000000000000" pitchFamily="18" charset="-128"/>
              <a:ea typeface="UD デジタル 教科書体 NP-R" panose="02020400000000000000" pitchFamily="18" charset="-128"/>
            </a:endParaRPr>
          </a:p>
          <a:p>
            <a:pPr>
              <a:lnSpc>
                <a:spcPct val="150000"/>
              </a:lnSpc>
            </a:pPr>
            <a:r>
              <a:rPr lang="ja-JP" altLang="en-US" sz="953" dirty="0">
                <a:latin typeface="UD デジタル 教科書体 NP-R" panose="02020400000000000000" pitchFamily="18" charset="-128"/>
                <a:ea typeface="UD デジタル 教科書体 NP-R" panose="02020400000000000000" pitchFamily="18" charset="-128"/>
              </a:rPr>
              <a:t>　　　　②企業の計画を具体的に進めている（　　年　　月頃）創業予定</a:t>
            </a:r>
            <a:endParaRPr lang="en-US" altLang="ja-JP" sz="953" dirty="0">
              <a:latin typeface="UD デジタル 教科書体 NP-R" panose="02020400000000000000" pitchFamily="18" charset="-128"/>
              <a:ea typeface="UD デジタル 教科書体 NP-R" panose="02020400000000000000" pitchFamily="18" charset="-128"/>
            </a:endParaRPr>
          </a:p>
          <a:p>
            <a:pPr>
              <a:lnSpc>
                <a:spcPct val="150000"/>
              </a:lnSpc>
            </a:pPr>
            <a:r>
              <a:rPr lang="ja-JP" altLang="en-US" sz="953" dirty="0">
                <a:latin typeface="UD デジタル 教科書体 NP-R" panose="02020400000000000000" pitchFamily="18" charset="-128"/>
                <a:ea typeface="UD デジタル 教科書体 NP-R" panose="02020400000000000000" pitchFamily="18" charset="-128"/>
              </a:rPr>
              <a:t>　　　　③起業の意思はあるが具体的な計画は未定（　　年以内）に起業したい</a:t>
            </a:r>
            <a:endParaRPr lang="en-US" altLang="ja-JP" sz="953" dirty="0">
              <a:latin typeface="UD デジタル 教科書体 NP-R" panose="02020400000000000000" pitchFamily="18" charset="-128"/>
              <a:ea typeface="UD デジタル 教科書体 NP-R" panose="02020400000000000000" pitchFamily="18" charset="-128"/>
            </a:endParaRPr>
          </a:p>
        </p:txBody>
      </p:sp>
      <p:sp>
        <p:nvSpPr>
          <p:cNvPr id="1154" name="テキスト ボックス 13"/>
          <p:cNvSpPr txBox="1"/>
          <p:nvPr/>
        </p:nvSpPr>
        <p:spPr>
          <a:xfrm>
            <a:off x="92865" y="9490142"/>
            <a:ext cx="6599406" cy="217880"/>
          </a:xfrm>
          <a:prstGeom prst="rect">
            <a:avLst/>
          </a:prstGeom>
          <a:noFill/>
          <a:ln>
            <a:noFill/>
          </a:ln>
        </p:spPr>
        <p:txBody>
          <a:bodyPr wrap="square" rtlCol="0">
            <a:spAutoFit/>
          </a:bodyPr>
          <a:lstStyle/>
          <a:p>
            <a:pPr algn="ctr"/>
            <a:r>
              <a:rPr lang="en-US" altLang="ja-JP" sz="816" dirty="0">
                <a:latin typeface="UD デジタル 教科書体 NP-R" panose="02020400000000000000" pitchFamily="18" charset="-128"/>
                <a:ea typeface="UD デジタル 教科書体 NP-R" panose="02020400000000000000" pitchFamily="18" charset="-128"/>
              </a:rPr>
              <a:t>※</a:t>
            </a:r>
            <a:r>
              <a:rPr lang="ja-JP" altLang="en-US" sz="816" dirty="0">
                <a:latin typeface="UD デジタル 教科書体 NP-R" panose="02020400000000000000" pitchFamily="18" charset="-128"/>
                <a:ea typeface="UD デジタル 教科書体 NP-R" panose="02020400000000000000" pitchFamily="18" charset="-128"/>
              </a:rPr>
              <a:t>本申込書にご記入いただいた個人情報は本セミナーの実施・運営及び創業支援に関係する各種情報提供の目的にのみ使用いたします。</a:t>
            </a:r>
          </a:p>
        </p:txBody>
      </p:sp>
      <p:sp>
        <p:nvSpPr>
          <p:cNvPr id="1155" name="テキスト ボックス 56"/>
          <p:cNvSpPr txBox="1"/>
          <p:nvPr/>
        </p:nvSpPr>
        <p:spPr>
          <a:xfrm>
            <a:off x="3985890" y="4060255"/>
            <a:ext cx="2858033" cy="532262"/>
          </a:xfrm>
          <a:prstGeom prst="rect">
            <a:avLst/>
          </a:prstGeom>
          <a:noFill/>
        </p:spPr>
        <p:txBody>
          <a:bodyPr wrap="square" rtlCol="0">
            <a:spAutoFit/>
          </a:bodyPr>
          <a:lstStyle/>
          <a:p>
            <a:r>
              <a:rPr lang="ja-JP" altLang="en-US" sz="953" b="1"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　本セミナーはワークショップも行うことから</a:t>
            </a:r>
            <a:endParaRPr lang="ja-JP" altLang="en-US" sz="1089" b="1"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a:p>
            <a:r>
              <a:rPr lang="ja-JP" altLang="en-US" sz="953" b="1"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　現地での参加のみとし、オンラインでの対応は</a:t>
            </a:r>
          </a:p>
          <a:p>
            <a:r>
              <a:rPr lang="ja-JP" altLang="en-US" sz="953" b="1"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　行いません。</a:t>
            </a:r>
          </a:p>
        </p:txBody>
      </p:sp>
    </p:spTree>
    <p:extLst>
      <p:ext uri="{BB962C8B-B14F-4D97-AF65-F5344CB8AC3E}">
        <p14:creationId xmlns:p14="http://schemas.microsoft.com/office/powerpoint/2010/main" val="3756565700"/>
      </p:ext>
    </p:extLst>
  </p:cSld>
  <p:clrMapOvr>
    <a:masterClrMapping/>
  </p:clrMapOvr>
</p:sld>
</file>

<file path=ppt/theme/theme1.xml><?xml version="1.0" encoding="utf-8"?>
<a:theme xmlns:a="http://schemas.openxmlformats.org/drawingml/2006/main" name="28_Eventkokuchi_chirashi">
  <a:themeElements>
    <a:clrScheme name="スパイス">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Application>JUST Focus</Application>
  <AppVersion>5.0.4</AppVersion>
  <PresentationFormat>ユーザー設定</PresentationFormat>
  <Slides>1</Slides>
  <Notes>0</Note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cp:lastModifiedBy>Kohei-Okuda</cp:lastModifiedBy>
  <dcterms:created xsi:type="dcterms:W3CDTF">2025-05-19T02:57:42Z</dcterms:created>
  <dcterms:modified xsi:type="dcterms:W3CDTF">2025-05-25T22:38:46Z</dcterms:modified>
  <cp:revision>2</cp:revision>
</cp:coreProperties>
</file>

<file path=docProps/custom.xml><?xml version="1.0" encoding="utf-8"?>
<Properties xmlns:vt="http://schemas.openxmlformats.org/officeDocument/2006/docPropsVTypes" xmlns="http://schemas.openxmlformats.org/officeDocument/2006/custom-properties">
  <property fmtid="{D5CDD505-2E9C-101B-9397-08002B2CF9AE}" pid="2" name="ContentTypeId">
    <vt:lpwstr>0x010100F6E1CA76AAD4564AAF106FC3CFA868360400186944AA932D8046A3B88E9B37BEBDF5</vt:lpwstr>
  </property>
  <property fmtid="{D5CDD505-2E9C-101B-9397-08002B2CF9AE}" pid="3" name="ImageGenCounter">
    <vt:lpwstr>0</vt:lpwstr>
  </property>
  <property fmtid="{D5CDD505-2E9C-101B-9397-08002B2CF9AE}" pid="4" name="ViolationReportStatus">
    <vt:lpwstr>None</vt:lpwstr>
  </property>
  <property fmtid="{D5CDD505-2E9C-101B-9397-08002B2CF9AE}" pid="5" name="ImageGenStatus">
    <vt:lpwstr>0</vt:lpwstr>
  </property>
  <property fmtid="{D5CDD505-2E9C-101B-9397-08002B2CF9AE}" pid="6" name="Applications">
    <vt:lpwstr>1324;#PowerPoint 12;#1665;# Template 12</vt:lpwstr>
  </property>
  <property fmtid="{D5CDD505-2E9C-101B-9397-08002B2CF9AE}" pid="7" name="PolicheckCounter">
    <vt:lpwstr>0</vt:lpwstr>
  </property>
  <property fmtid="{D5CDD505-2E9C-101B-9397-08002B2CF9AE}" pid="8" name="PolicheckStatus">
    <vt:lpwstr>0</vt:lpwstr>
  </property>
  <property fmtid="{D5CDD505-2E9C-101B-9397-08002B2CF9AE}" pid="9" name="APTrustLevel">
    <vt:r8>0</vt:r8>
  </property>
</Properties>
</file>