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2"/>
  </p:sldMasterIdLst>
  <p:notesMasterIdLst>
    <p:notesMasterId r:id="rId3"/>
  </p:notesMasterIdLst>
  <p:sldIdLst>
    <p:sldId id="257" r:id="rId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/>
    <p:restoredTop sz="94660"/>
  </p:normalViewPr>
  <p:slideViewPr>
    <p:cSldViewPr>
      <p:cViewPr varScale="0">
        <p:scale>
          <a:sx n="100" d="100"/>
          <a:sy n="100" d="100"/>
        </p:scale>
        <p:origin x="-1794" y="39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4483" cy="5346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5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80268" y="0"/>
            <a:ext cx="3274483" cy="5346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16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1406" y="802005"/>
            <a:ext cx="2833687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17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079365"/>
            <a:ext cx="6045200" cy="48120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1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74"/>
            <a:ext cx="3274483" cy="5346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9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80268" y="10156874"/>
            <a:ext cx="3274483" cy="5346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32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3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3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3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1038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1039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0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1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1044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45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46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7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48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1051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52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53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5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5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26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1027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28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1029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6" name="object 2"/>
          <p:cNvPicPr/>
          <p:nvPr/>
        </p:nvPicPr>
        <p:blipFill>
          <a:blip r:embed="rId1"/>
          <a:stretch>
            <a:fillRect/>
          </a:stretch>
        </p:blipFill>
        <p:spPr>
          <a:xfrm>
            <a:off x="1769364" y="989202"/>
            <a:ext cx="883919" cy="1328674"/>
          </a:xfrm>
          <a:prstGeom prst="rect">
            <a:avLst/>
          </a:prstGeom>
        </p:spPr>
      </p:pic>
      <p:sp>
        <p:nvSpPr>
          <p:cNvPr id="1107" name="object 3"/>
          <p:cNvSpPr txBox="1"/>
          <p:nvPr/>
        </p:nvSpPr>
        <p:spPr>
          <a:xfrm>
            <a:off x="281127" y="10451693"/>
            <a:ext cx="69977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35" dirty="0">
                <a:latin typeface="UD デジタル 教科書体 NK"/>
                <a:cs typeface="UD デジタル 教科書体 NK"/>
              </a:rPr>
              <a:t>※本申込書にご記入いただいた個人情報は本セミナーの実施・運営及び創業支援に関係する各種情報提供の目的にのみ使用いた</a:t>
            </a:r>
            <a:r>
              <a:rPr sz="900" spc="-509" dirty="0">
                <a:latin typeface="UD デジタル 教科書体 NK"/>
                <a:cs typeface="UD デジタル 教科書体 NK"/>
              </a:rPr>
              <a:t>し</a:t>
            </a:r>
            <a:r>
              <a:rPr sz="900" spc="50" dirty="0">
                <a:latin typeface="UD デジタル 教科書体 NK"/>
                <a:cs typeface="UD デジタル 教科書体 NK"/>
              </a:rPr>
              <a:t> </a:t>
            </a:r>
            <a:r>
              <a:rPr sz="900" spc="30" dirty="0">
                <a:latin typeface="UD デジタル 教科書体 NK"/>
                <a:cs typeface="UD デジタル 教科書体 NK"/>
              </a:rPr>
              <a:t>ます。</a:t>
            </a:r>
            <a:endParaRPr sz="900">
              <a:latin typeface="UD デジタル 教科書体 NK"/>
              <a:cs typeface="UD デジタル 教科書体 NK"/>
            </a:endParaRPr>
          </a:p>
        </p:txBody>
      </p:sp>
      <p:graphicFrame>
        <p:nvGraphicFramePr>
          <p:cNvPr id="1108" name="object 4"/>
          <p:cNvGraphicFramePr>
            <a:graphicFrameLocks noGrp="1"/>
          </p:cNvGraphicFramePr>
          <p:nvPr/>
        </p:nvGraphicFramePr>
        <p:xfrm>
          <a:off x="3066795" y="196087"/>
          <a:ext cx="4284345" cy="5141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9515"/>
                <a:gridCol w="3009265"/>
              </a:tblGrid>
              <a:tr h="251460"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676275" algn="l"/>
                        </a:tabLst>
                      </a:pPr>
                      <a:r>
                        <a:rPr sz="1050" b="1" spc="-50" dirty="0">
                          <a:latin typeface="UD デジタル 教科書体 NP"/>
                          <a:cs typeface="UD デジタル 教科書体 NP"/>
                        </a:rPr>
                        <a:t>日</a:t>
                      </a:r>
                      <a:r>
                        <a:rPr sz="1050" b="1" dirty="0">
                          <a:latin typeface="UD デジタル 教科書体 NP"/>
                          <a:cs typeface="UD デジタル 教科書体 NP"/>
                        </a:rPr>
                        <a:t>	</a:t>
                      </a:r>
                      <a:r>
                        <a:rPr sz="1050" b="1" spc="-50" dirty="0">
                          <a:latin typeface="UD デジタル 教科書体 NP"/>
                          <a:cs typeface="UD デジタル 教科書体 NP"/>
                        </a:rPr>
                        <a:t>時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289560" algn="l"/>
                        </a:tabLst>
                      </a:pPr>
                      <a:r>
                        <a:rPr sz="1050" b="1" spc="-50" dirty="0">
                          <a:latin typeface="UD デジタル 教科書体 NP"/>
                          <a:cs typeface="UD デジタル 教科書体 NP"/>
                        </a:rPr>
                        <a:t>内</a:t>
                      </a:r>
                      <a:r>
                        <a:rPr sz="1050" b="1" dirty="0">
                          <a:latin typeface="UD デジタル 教科書体 NP"/>
                          <a:cs typeface="UD デジタル 教科書体 NP"/>
                        </a:rPr>
                        <a:t>	</a:t>
                      </a:r>
                      <a:r>
                        <a:rPr sz="1050" b="1" spc="-50" dirty="0">
                          <a:latin typeface="UD デジタル 教科書体 NP"/>
                          <a:cs typeface="UD デジタル 教科書体 NP"/>
                        </a:rPr>
                        <a:t>容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6FAC46"/>
                      </a:solidFill>
                      <a:prstDash val="solid"/>
                    </a:lnT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890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4日(土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714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9：00～17：00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32080" marB="0">
                    <a:lnT w="12700">
                      <a:solidFill>
                        <a:srgbClr val="6FAC46"/>
                      </a:solidFill>
                      <a:prstDash val="solid"/>
                    </a:lnT>
                    <a:solidFill>
                      <a:srgbClr val="6FAC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・創業計画書、創業の心構えとビジョン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・ビジネスモデルとコンセプト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・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AI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の使い方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・創業体験談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（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創業者1～3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名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・参加者同士や事務局との交流会（自由参加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lnT w="12700">
                      <a:solidFill>
                        <a:srgbClr val="6FAC46"/>
                      </a:solidFill>
                      <a:prstDash val="solid"/>
                    </a:lnT>
                    <a:solidFill>
                      <a:srgbClr val="6FAC46">
                        <a:alpha val="19999"/>
                      </a:srgbClr>
                    </a:solidFill>
                  </a:tcPr>
                </a:tc>
              </a:tr>
              <a:tr h="410845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10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45720" marB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・経営分析の方法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244475">
                        <a:lnSpc>
                          <a:spcPct val="100000"/>
                        </a:lnSpc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（PEST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分析、経営資源、市場とニーズ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/>
                </a:tc>
              </a:tr>
              <a:tr h="571500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17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25730" marB="0">
                    <a:solidFill>
                      <a:srgbClr val="6FAC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・商品、サービスの開発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・競争優位性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5" dirty="0">
                          <a:latin typeface="UD デジタル 教科書体 NP"/>
                          <a:cs typeface="UD デジタル 教科書体 NP"/>
                        </a:rPr>
                        <a:t>・環境分析の方法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（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競合調査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solidFill>
                      <a:srgbClr val="6FAC46">
                        <a:alpha val="19999"/>
                      </a:srgbClr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24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45720" marB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5" dirty="0">
                          <a:latin typeface="UD デジタル 教科書体 NP"/>
                          <a:cs typeface="UD デジタル 教科書体 NP"/>
                        </a:rPr>
                        <a:t>・経営数値報告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（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経費、売上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・資金繰り計画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/>
                </a:tc>
              </a:tr>
              <a:tr h="571500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31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25730" marB="0">
                    <a:solidFill>
                      <a:srgbClr val="6FAC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・お客様が自然と集まるしくみづくり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5" dirty="0">
                          <a:latin typeface="UD デジタル 教科書体 NP"/>
                          <a:cs typeface="UD デジタル 教科書体 NP"/>
                        </a:rPr>
                        <a:t>・マーケティング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（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集客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の具体策をつくる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・セールス（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販売促進）</a:t>
                      </a: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の具体策をつくる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solidFill>
                      <a:srgbClr val="6FAC46">
                        <a:alpha val="19999"/>
                      </a:srgbClr>
                    </a:solidFill>
                  </a:tcPr>
                </a:tc>
              </a:tr>
              <a:tr h="570865"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8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7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209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26365" marB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・顧客価値を最大化する資金計画（設備計画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・続けるための資金計画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（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運転資金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・ここだけはおさえておきたい会計のキホン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/>
                </a:tc>
              </a:tr>
              <a:tr h="571500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8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21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日(金)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18：00～21：00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26365" marB="0">
                    <a:solidFill>
                      <a:srgbClr val="6FAC46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・創業に必要な手続き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・人を活かすための採用と育成のキホン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・伝わるプレゼンテーションのポイント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solidFill>
                      <a:srgbClr val="6FAC46">
                        <a:alpha val="19999"/>
                      </a:srgbClr>
                    </a:solidFill>
                  </a:tcPr>
                </a:tc>
              </a:tr>
              <a:tr h="891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8</a:t>
                      </a:r>
                      <a:r>
                        <a:rPr sz="1050" spc="-10" dirty="0">
                          <a:latin typeface="UD デジタル 教科書体 NP"/>
                          <a:cs typeface="UD デジタル 教科書体 NP"/>
                        </a:rPr>
                        <a:t>月 </a:t>
                      </a:r>
                      <a:r>
                        <a:rPr sz="1050" dirty="0">
                          <a:latin typeface="UD デジタル 教科書体 NP"/>
                          <a:cs typeface="UD デジタル 教科書体 NP"/>
                        </a:rPr>
                        <a:t>29</a:t>
                      </a: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日(土)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714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10" dirty="0">
                          <a:latin typeface="UD デジタル 教科書体 NP"/>
                          <a:cs typeface="UD デジタル 教科書体 NP"/>
                        </a:rPr>
                        <a:t>9：00～17：00</a:t>
                      </a:r>
                      <a:endParaRPr sz="90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132715" marB="0"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・「売上アップ策」発想ワークショップ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・行動計画の立て方と改善のポイント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・受講生の事業計画発表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20" dirty="0">
                          <a:latin typeface="UD デジタル 教科書体 NP"/>
                          <a:cs typeface="UD デジタル 教科書体 NP"/>
                        </a:rPr>
                        <a:t>・町、支援機関の施策説明、修了証授与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</a:pPr>
                      <a:r>
                        <a:rPr sz="1050" spc="-15" dirty="0">
                          <a:latin typeface="UD デジタル 教科書体 NP"/>
                          <a:cs typeface="UD デジタル 教科書体 NP"/>
                        </a:rPr>
                        <a:t>・参加者同士や事務局との交流会（自由参加</a:t>
                      </a:r>
                      <a:r>
                        <a:rPr sz="1050" spc="-50" dirty="0">
                          <a:latin typeface="UD デジタル 教科書体 NP"/>
                          <a:cs typeface="UD デジタル 教科書体 NP"/>
                        </a:rPr>
                        <a:t>）</a:t>
                      </a:r>
                      <a:endParaRPr sz="1050">
                        <a:latin typeface="UD デジタル 教科書体 NP"/>
                        <a:cs typeface="UD デジタル 教科書体 NP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09" name="object 5"/>
          <p:cNvSpPr/>
          <p:nvPr/>
        </p:nvSpPr>
        <p:spPr>
          <a:xfrm>
            <a:off x="1184236" y="228980"/>
            <a:ext cx="1768475" cy="411480"/>
          </a:xfrm>
          <a:custGeom>
            <a:avLst/>
            <a:gdLst/>
            <a:ahLst/>
            <a:cxnLst/>
            <a:rect l="l" t="t" r="r" b="b"/>
            <a:pathLst>
              <a:path w="1768475" h="411480">
                <a:moveTo>
                  <a:pt x="0" y="68579"/>
                </a:moveTo>
                <a:lnTo>
                  <a:pt x="5385" y="41898"/>
                </a:lnTo>
                <a:lnTo>
                  <a:pt x="20072" y="20097"/>
                </a:lnTo>
                <a:lnTo>
                  <a:pt x="41855" y="5393"/>
                </a:lnTo>
                <a:lnTo>
                  <a:pt x="68529" y="0"/>
                </a:lnTo>
                <a:lnTo>
                  <a:pt x="967651" y="0"/>
                </a:lnTo>
                <a:lnTo>
                  <a:pt x="1382433" y="0"/>
                </a:lnTo>
                <a:lnTo>
                  <a:pt x="1590332" y="0"/>
                </a:lnTo>
                <a:lnTo>
                  <a:pt x="1616994" y="5393"/>
                </a:lnTo>
                <a:lnTo>
                  <a:pt x="1638750" y="20097"/>
                </a:lnTo>
                <a:lnTo>
                  <a:pt x="1653411" y="41898"/>
                </a:lnTo>
                <a:lnTo>
                  <a:pt x="1658785" y="68579"/>
                </a:lnTo>
                <a:lnTo>
                  <a:pt x="1768005" y="201041"/>
                </a:lnTo>
                <a:lnTo>
                  <a:pt x="1658785" y="171323"/>
                </a:lnTo>
                <a:lnTo>
                  <a:pt x="1658785" y="342646"/>
                </a:lnTo>
                <a:lnTo>
                  <a:pt x="1653411" y="369308"/>
                </a:lnTo>
                <a:lnTo>
                  <a:pt x="1638750" y="391064"/>
                </a:lnTo>
                <a:lnTo>
                  <a:pt x="1616994" y="405725"/>
                </a:lnTo>
                <a:lnTo>
                  <a:pt x="1590332" y="411099"/>
                </a:lnTo>
                <a:lnTo>
                  <a:pt x="1382433" y="411099"/>
                </a:lnTo>
                <a:lnTo>
                  <a:pt x="967651" y="411099"/>
                </a:lnTo>
                <a:lnTo>
                  <a:pt x="68529" y="411099"/>
                </a:lnTo>
                <a:lnTo>
                  <a:pt x="41855" y="405725"/>
                </a:lnTo>
                <a:lnTo>
                  <a:pt x="20072" y="391064"/>
                </a:lnTo>
                <a:lnTo>
                  <a:pt x="5385" y="369308"/>
                </a:lnTo>
                <a:lnTo>
                  <a:pt x="0" y="342646"/>
                </a:lnTo>
                <a:lnTo>
                  <a:pt x="0" y="171323"/>
                </a:lnTo>
                <a:lnTo>
                  <a:pt x="0" y="68579"/>
                </a:lnTo>
                <a:close/>
              </a:path>
            </a:pathLst>
          </a:custGeom>
          <a:ln w="12699">
            <a:solidFill>
              <a:srgbClr val="38562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0" name="object 6"/>
          <p:cNvSpPr txBox="1"/>
          <p:nvPr/>
        </p:nvSpPr>
        <p:spPr>
          <a:xfrm>
            <a:off x="339953" y="299973"/>
            <a:ext cx="2221865" cy="51114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9190">
              <a:lnSpc>
                <a:spcPct val="100000"/>
              </a:lnSpc>
              <a:spcBef>
                <a:spcPts val="100"/>
              </a:spcBef>
            </a:pPr>
            <a:r>
              <a:rPr sz="1400" spc="290" dirty="0">
                <a:latin typeface="UD デジタル 教科書体 NK"/>
                <a:cs typeface="UD デジタル 教科書体 NK"/>
              </a:rPr>
              <a:t>カリキュラ</a:t>
            </a:r>
            <a:r>
              <a:rPr sz="1400" spc="-1400" dirty="0">
                <a:latin typeface="UD デジタル 教科書体 NK"/>
                <a:cs typeface="UD デジタル 教科書体 NK"/>
              </a:rPr>
              <a:t>ム</a:t>
            </a:r>
            <a:endParaRPr sz="1400">
              <a:latin typeface="UD デジタル 教科書体 NK"/>
              <a:cs typeface="UD デジタル 教科書体 NK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400">
              <a:latin typeface="UD デジタル 教科書体 NK"/>
              <a:cs typeface="UD デジタル 教科書体 NK"/>
            </a:endParaRPr>
          </a:p>
          <a:p>
            <a:pPr marL="22225">
              <a:lnSpc>
                <a:spcPct val="100000"/>
              </a:lnSpc>
            </a:pPr>
            <a:r>
              <a:rPr sz="1800" b="1" spc="-10" dirty="0">
                <a:solidFill>
                  <a:srgbClr val="385622"/>
                </a:solidFill>
                <a:latin typeface="UD デジタル 教科書体 NK"/>
                <a:cs typeface="UD デジタル 教科書体 NK"/>
              </a:rPr>
              <a:t>講師のご紹介</a:t>
            </a:r>
            <a:endParaRPr sz="1800">
              <a:latin typeface="UD デジタル 教科書体 NK"/>
              <a:cs typeface="UD デジタル 教科書体 NK"/>
            </a:endParaRPr>
          </a:p>
          <a:p>
            <a:pPr marL="36195" marR="819785" indent="-14604">
              <a:lnSpc>
                <a:spcPct val="159000"/>
              </a:lnSpc>
              <a:spcBef>
                <a:spcPts val="760"/>
              </a:spcBef>
            </a:pPr>
            <a:r>
              <a:rPr sz="1200" spc="70" dirty="0">
                <a:latin typeface="UD デジタル 教科書体 NK"/>
                <a:cs typeface="UD デジタル 教科書体 NK"/>
              </a:rPr>
              <a:t>ミカタ経営株式会</a:t>
            </a:r>
            <a:r>
              <a:rPr sz="1200" spc="-760" dirty="0">
                <a:latin typeface="UD デジタル 教科書体 NK"/>
                <a:cs typeface="UD デジタル 教科書体 NK"/>
              </a:rPr>
              <a:t>社</a:t>
            </a:r>
            <a:endParaRPr sz="1200">
              <a:latin typeface="UD デジタル 教科書体 NK"/>
              <a:cs typeface="UD デジタル 教科書体 NK"/>
            </a:endParaRPr>
          </a:p>
          <a:p>
            <a:pPr marL="36195" marR="819785" indent="-14604">
              <a:lnSpc>
                <a:spcPct val="159000"/>
              </a:lnSpc>
              <a:spcBef>
                <a:spcPts val="760"/>
              </a:spcBef>
            </a:pPr>
            <a:r>
              <a:rPr sz="1200" spc="-10" dirty="0">
                <a:latin typeface="UD デジタル 教科書体 NK"/>
                <a:cs typeface="UD デジタル 教科書体 NK"/>
              </a:rPr>
              <a:t>代表取締役</a:t>
            </a:r>
            <a:endParaRPr sz="1200" spc="-760" dirty="0">
              <a:latin typeface="UD デジタル 教科書体 NK"/>
              <a:cs typeface="UD デジタル 教科書体 NK"/>
            </a:endParaRPr>
          </a:p>
          <a:p>
            <a:pPr marL="36195">
              <a:lnSpc>
                <a:spcPct val="100000"/>
              </a:lnSpc>
              <a:tabLst>
                <a:tab pos="493395" algn="l"/>
                <a:tab pos="950594" algn="l"/>
              </a:tabLst>
            </a:pPr>
            <a:r>
              <a:rPr sz="1200" dirty="0">
                <a:latin typeface="UD デジタル 教科書体 NK"/>
                <a:cs typeface="UD デジタル 教科書体 NK"/>
              </a:rPr>
              <a:t>賀</a:t>
            </a:r>
            <a:r>
              <a:rPr sz="1200" spc="-50" dirty="0">
                <a:latin typeface="UD デジタル 教科書体 NK"/>
                <a:cs typeface="UD デジタル 教科書体 NK"/>
              </a:rPr>
              <a:t>長</a:t>
            </a:r>
            <a:r>
              <a:rPr sz="1200" dirty="0">
                <a:latin typeface="UD デジタル 教科書体 NK"/>
                <a:cs typeface="UD デジタル 教科書体 NK"/>
              </a:rPr>
              <a:t>	哲</a:t>
            </a:r>
            <a:r>
              <a:rPr sz="1200" spc="-50" dirty="0">
                <a:latin typeface="UD デジタル 教科書体 NK"/>
                <a:cs typeface="UD デジタル 教科書体 NK"/>
              </a:rPr>
              <a:t>也</a:t>
            </a:r>
            <a:r>
              <a:rPr sz="1200" dirty="0">
                <a:latin typeface="UD デジタル 教科書体 NK"/>
                <a:cs typeface="UD デジタル 教科書体 NK"/>
              </a:rPr>
              <a:t>	</a:t>
            </a:r>
            <a:r>
              <a:rPr sz="1200" spc="-50" dirty="0">
                <a:latin typeface="UD デジタル 教科書体 NK"/>
                <a:cs typeface="UD デジタル 教科書体 NK"/>
              </a:rPr>
              <a:t>氏</a:t>
            </a:r>
            <a:endParaRPr sz="1200">
              <a:latin typeface="UD デジタル 教科書体 NK"/>
              <a:cs typeface="UD デジタル 教科書体 NK"/>
            </a:endParaRPr>
          </a:p>
          <a:p>
            <a:pPr marL="36195">
              <a:lnSpc>
                <a:spcPct val="100000"/>
              </a:lnSpc>
            </a:pPr>
            <a:r>
              <a:rPr sz="1200" spc="105" dirty="0">
                <a:latin typeface="UD デジタル 教科書体 NK"/>
                <a:cs typeface="UD デジタル 教科書体 NK"/>
              </a:rPr>
              <a:t>（中小企業診断士</a:t>
            </a:r>
            <a:r>
              <a:rPr sz="1200" spc="55" dirty="0">
                <a:latin typeface="UD デジタル 教科書体 NK"/>
                <a:cs typeface="UD デジタル 教科書体 NK"/>
              </a:rPr>
              <a:t>）</a:t>
            </a:r>
            <a:endParaRPr sz="1200">
              <a:latin typeface="UD デジタル 教科書体 NK"/>
              <a:cs typeface="UD デジタル 教科書体 NK"/>
            </a:endParaRPr>
          </a:p>
          <a:p>
            <a:pPr marL="36195">
              <a:lnSpc>
                <a:spcPct val="100000"/>
              </a:lnSpc>
              <a:spcBef>
                <a:spcPts val="1035"/>
              </a:spcBef>
            </a:pPr>
            <a:r>
              <a:rPr sz="1050" dirty="0">
                <a:latin typeface="UD デジタル 教科書体 NK"/>
                <a:cs typeface="UD デジタル 教科書体 NK"/>
              </a:rPr>
              <a:t>1977</a:t>
            </a:r>
            <a:r>
              <a:rPr sz="1050" spc="95" dirty="0">
                <a:latin typeface="UD デジタル 教科書体 NK"/>
                <a:cs typeface="UD デジタル 教科書体 NK"/>
              </a:rPr>
              <a:t>年大阪府生まれ。</a:t>
            </a:r>
            <a:endParaRPr sz="1050">
              <a:latin typeface="UD デジタル 教科書体 NK"/>
              <a:cs typeface="UD デジタル 教科書体 NK"/>
            </a:endParaRPr>
          </a:p>
          <a:p>
            <a:pPr marL="36195" marR="37465">
              <a:lnSpc>
                <a:spcPct val="100000"/>
              </a:lnSpc>
            </a:pPr>
            <a:r>
              <a:rPr sz="1050" spc="85" dirty="0">
                <a:latin typeface="UD デジタル 教科書体 NK"/>
                <a:cs typeface="UD デジタル 教科書体 NK"/>
              </a:rPr>
              <a:t>京都市役所勤務を経て、</a:t>
            </a:r>
            <a:r>
              <a:rPr sz="1050" spc="-5" dirty="0">
                <a:latin typeface="UD デジタル 教科書体 NK"/>
                <a:cs typeface="UD デジタル 教科書体 NK"/>
              </a:rPr>
              <a:t>2010</a:t>
            </a:r>
            <a:r>
              <a:rPr sz="1050" spc="-60" dirty="0">
                <a:latin typeface="UD デジタル 教科書体 NK"/>
                <a:cs typeface="UD デジタル 教科書体 NK"/>
              </a:rPr>
              <a:t>年に</a:t>
            </a:r>
            <a:r>
              <a:rPr sz="1050" spc="45" dirty="0">
                <a:latin typeface="UD デジタル 教科書体 NK"/>
                <a:cs typeface="UD デジタル 教科書体 NK"/>
              </a:rPr>
              <a:t>賀長哲也事務所を開業。有能な幹</a:t>
            </a:r>
            <a:r>
              <a:rPr sz="1050" spc="-980" dirty="0">
                <a:latin typeface="UD デジタル 教科書体 NK"/>
                <a:cs typeface="UD デジタル 教科書体 NK"/>
              </a:rPr>
              <a:t>部</a:t>
            </a:r>
            <a:r>
              <a:rPr sz="1050" spc="-15" dirty="0">
                <a:latin typeface="UD デジタル 教科書体 NK"/>
                <a:cs typeface="UD デジタル 教科書体 NK"/>
              </a:rPr>
              <a:t>不在に悩む小規模事業者の社外パー</a:t>
            </a:r>
            <a:r>
              <a:rPr sz="1050" spc="210" dirty="0">
                <a:latin typeface="UD デジタル 教科書体 NK"/>
                <a:cs typeface="UD デジタル 教科書体 NK"/>
              </a:rPr>
              <a:t>トナーとして、社長のビジョ</a:t>
            </a:r>
            <a:r>
              <a:rPr sz="1050" spc="-890" dirty="0">
                <a:latin typeface="UD デジタル 教科書体 NK"/>
                <a:cs typeface="UD デジタル 教科書体 NK"/>
              </a:rPr>
              <a:t>ン</a:t>
            </a:r>
            <a:r>
              <a:rPr sz="1050" spc="-5" dirty="0">
                <a:latin typeface="UD デジタル 教科書体 NK"/>
                <a:cs typeface="UD デジタル 教科書体 NK"/>
              </a:rPr>
              <a:t>実現に必要な経営計画書作成支援</a:t>
            </a:r>
            <a:r>
              <a:rPr sz="1050" spc="110" dirty="0">
                <a:latin typeface="UD デジタル 教科書体 NK"/>
                <a:cs typeface="UD デジタル 教科書体 NK"/>
              </a:rPr>
              <a:t>だけでなく、社長が数字を使っ</a:t>
            </a:r>
            <a:r>
              <a:rPr sz="1050" spc="60" dirty="0">
                <a:latin typeface="UD デジタル 教科書体 NK"/>
                <a:cs typeface="UD デジタル 教科書体 NK"/>
              </a:rPr>
              <a:t>ていかに意思決定するかをわかり</a:t>
            </a:r>
            <a:r>
              <a:rPr sz="1050" spc="140" dirty="0">
                <a:latin typeface="UD デジタル 教科書体 NK"/>
                <a:cs typeface="UD デジタル 教科書体 NK"/>
              </a:rPr>
              <a:t>やすく助言している。創業支援</a:t>
            </a:r>
            <a:r>
              <a:rPr sz="1050" spc="70" dirty="0">
                <a:latin typeface="UD デジタル 教科書体 NK"/>
                <a:cs typeface="UD デジタル 教科書体 NK"/>
              </a:rPr>
              <a:t>では、創業者が解決すべき課題</a:t>
            </a:r>
            <a:r>
              <a:rPr sz="1050" spc="155" dirty="0">
                <a:latin typeface="UD デジタル 教科書体 NK"/>
                <a:cs typeface="UD デジタル 教科書体 NK"/>
              </a:rPr>
              <a:t>について、答を教えるのでは</a:t>
            </a:r>
            <a:r>
              <a:rPr sz="1050" spc="180" dirty="0">
                <a:latin typeface="UD デジタル 教科書体 NK"/>
                <a:cs typeface="UD デジタル 教科書体 NK"/>
              </a:rPr>
              <a:t>なく、一緒に考えることで、</a:t>
            </a:r>
            <a:r>
              <a:rPr sz="1050" spc="75" dirty="0">
                <a:latin typeface="UD デジタル 教科書体 NK"/>
                <a:cs typeface="UD デジタル 教科書体 NK"/>
              </a:rPr>
              <a:t>創業者の気づき・成長を大切に</a:t>
            </a:r>
            <a:r>
              <a:rPr sz="1050" spc="295" dirty="0">
                <a:latin typeface="UD デジタル 教科書体 NK"/>
                <a:cs typeface="UD デジタル 教科書体 NK"/>
              </a:rPr>
              <a:t>している。</a:t>
            </a:r>
            <a:endParaRPr sz="1050">
              <a:latin typeface="UD デジタル 教科書体 NK"/>
              <a:cs typeface="UD デジタル 教科書体 NK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050">
              <a:latin typeface="UD デジタル 教科書体 NK"/>
              <a:cs typeface="UD デジタル 教科書体 NK"/>
            </a:endParaRPr>
          </a:p>
          <a:p>
            <a:pPr marL="280670" marR="61594" indent="-268605" algn="just">
              <a:lnSpc>
                <a:spcPct val="100000"/>
              </a:lnSpc>
            </a:pPr>
            <a:r>
              <a:rPr sz="1050" b="1" spc="165" dirty="0">
                <a:latin typeface="UD デジタル 教科書体 NK"/>
                <a:cs typeface="UD デジタル 教科書体 NK"/>
              </a:rPr>
              <a:t>※ 本セミナーはワークショッ</a:t>
            </a:r>
            <a:r>
              <a:rPr sz="1050" b="1" spc="90" dirty="0">
                <a:latin typeface="UD デジタル 教科書体 NK"/>
                <a:cs typeface="UD デジタル 教科書体 NK"/>
              </a:rPr>
              <a:t>プも行うことから現地での</a:t>
            </a:r>
            <a:r>
              <a:rPr sz="1050" b="1" spc="175" dirty="0">
                <a:latin typeface="UD デジタル 教科書体 NK"/>
                <a:cs typeface="UD デジタル 教科書体 NK"/>
              </a:rPr>
              <a:t>参加のみとし、オンライ</a:t>
            </a:r>
            <a:r>
              <a:rPr sz="1050" b="1" spc="90" dirty="0">
                <a:latin typeface="UD デジタル 教科書体 NK"/>
                <a:cs typeface="UD デジタル 教科書体 NK"/>
              </a:rPr>
              <a:t>ンでの対応は行いません。</a:t>
            </a:r>
            <a:endParaRPr sz="1050">
              <a:latin typeface="UD デジタル 教科書体 NK"/>
              <a:cs typeface="UD デジタル 教科書体 NK"/>
            </a:endParaRPr>
          </a:p>
        </p:txBody>
      </p:sp>
      <p:sp>
        <p:nvSpPr>
          <p:cNvPr id="1111" name="object 7"/>
          <p:cNvSpPr/>
          <p:nvPr/>
        </p:nvSpPr>
        <p:spPr>
          <a:xfrm>
            <a:off x="197650" y="9628771"/>
            <a:ext cx="7162800" cy="7620"/>
          </a:xfrm>
          <a:custGeom>
            <a:avLst/>
            <a:gdLst/>
            <a:ahLst/>
            <a:cxnLst/>
            <a:rect l="l" t="t" r="r" b="b"/>
            <a:pathLst>
              <a:path w="7162800" h="7620">
                <a:moveTo>
                  <a:pt x="7162761" y="0"/>
                </a:moveTo>
                <a:lnTo>
                  <a:pt x="0" y="0"/>
                </a:lnTo>
                <a:lnTo>
                  <a:pt x="0" y="7620"/>
                </a:lnTo>
                <a:lnTo>
                  <a:pt x="7162761" y="7620"/>
                </a:lnTo>
                <a:lnTo>
                  <a:pt x="71627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112" name="object 8"/>
          <p:cNvGraphicFramePr>
            <a:graphicFrameLocks noGrp="1"/>
          </p:cNvGraphicFramePr>
          <p:nvPr/>
        </p:nvGraphicFramePr>
        <p:xfrm>
          <a:off x="34250" y="5434774"/>
          <a:ext cx="7524114" cy="49193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0140"/>
                <a:gridCol w="828040"/>
                <a:gridCol w="533400"/>
                <a:gridCol w="266064"/>
                <a:gridCol w="532765"/>
                <a:gridCol w="266064"/>
                <a:gridCol w="1219835"/>
                <a:gridCol w="245745"/>
                <a:gridCol w="724535"/>
                <a:gridCol w="540385"/>
                <a:gridCol w="808989"/>
                <a:gridCol w="327659"/>
              </a:tblGrid>
              <a:tr h="369570">
                <a:tc gridSpan="12">
                  <a:txBody>
                    <a:bodyPr/>
                    <a:lstStyle/>
                    <a:p>
                      <a:pPr marR="30480" algn="ctr">
                        <a:lnSpc>
                          <a:spcPct val="100000"/>
                        </a:lnSpc>
                        <a:spcBef>
                          <a:spcPts val="475"/>
                        </a:spcBef>
                        <a:tabLst>
                          <a:tab pos="1133475" algn="l"/>
                          <a:tab pos="4159250" algn="l"/>
                        </a:tabLst>
                      </a:pPr>
                      <a:r>
                        <a:rPr sz="1450" b="1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・・・・</a:t>
                      </a:r>
                      <a:r>
                        <a:rPr sz="1450" b="1" spc="-50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r>
                        <a:rPr sz="1450" b="1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	京丹波町創業セミナー受講申込</a:t>
                      </a:r>
                      <a:r>
                        <a:rPr sz="1450" b="1" spc="-50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書</a:t>
                      </a:r>
                      <a:r>
                        <a:rPr sz="1450" b="1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	・・・・</a:t>
                      </a:r>
                      <a:r>
                        <a:rPr sz="1450" b="1" spc="-50" dirty="0">
                          <a:solidFill>
                            <a:srgbClr val="FFFFFF"/>
                          </a:solidFill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endParaRPr sz="14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60325" marB="0">
                    <a:lnL w="6350">
                      <a:solidFill>
                        <a:srgbClr val="6FAC46"/>
                      </a:solidFill>
                      <a:prstDash val="solid"/>
                    </a:lnL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  <a:solidFill>
                      <a:srgbClr val="385622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 marL="90805" marR="353060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290830" algn="l"/>
                          <a:tab pos="490220" algn="l"/>
                        </a:tabLst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ﾌ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ﾘ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ｶﾞ</a:t>
                      </a:r>
                      <a:r>
                        <a:rPr sz="1050" spc="-125" dirty="0">
                          <a:latin typeface="UD デジタル 教科書体 N"/>
                          <a:cs typeface="UD デジタル 教科書体 N"/>
                        </a:rPr>
                        <a:t> 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ﾅ氏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	</a:t>
                      </a:r>
                      <a:r>
                        <a:rPr sz="1050" spc="-515" dirty="0">
                          <a:latin typeface="UD デジタル 教科書体 N"/>
                          <a:cs typeface="UD デジタル 教科書体 N"/>
                        </a:rPr>
                        <a:t> </a:t>
                      </a:r>
                      <a:r>
                        <a:rPr sz="1050" spc="-40" dirty="0">
                          <a:latin typeface="UD デジタル 教科書体 N"/>
                          <a:cs typeface="UD デジタル 教科書体 N"/>
                        </a:rPr>
                        <a:t>名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生年月日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11493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3181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40"/>
                        </a:spcBef>
                        <a:tabLst>
                          <a:tab pos="492125" algn="l"/>
                        </a:tabLst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住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所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68580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050" spc="210" dirty="0">
                          <a:latin typeface="UD デジタル 教科書体 NK"/>
                          <a:cs typeface="UD デジタル 教科書体 NK"/>
                        </a:rPr>
                        <a:t>メールアドレ</a:t>
                      </a:r>
                      <a:r>
                        <a:rPr sz="1050" spc="-990" dirty="0">
                          <a:latin typeface="UD デジタル 教科書体 NK"/>
                          <a:cs typeface="UD デジタル 教科書体 NK"/>
                        </a:rPr>
                        <a:t>ス</a:t>
                      </a:r>
                      <a:endParaRPr sz="105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857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3181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電話番号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68580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携帯電話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6858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4108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05"/>
                        </a:spcBef>
                        <a:tabLst>
                          <a:tab pos="492125" algn="l"/>
                        </a:tabLst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職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業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114935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 marR="58419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627380" algn="l"/>
                        </a:tabLst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会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社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員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そ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の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他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自営業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25" dirty="0">
                          <a:latin typeface="UD デジタル 教科書体 N"/>
                          <a:cs typeface="UD デジタル 教科書体 N"/>
                        </a:rPr>
                        <a:t>公務員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パートアルバイト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399415" algn="l"/>
                        </a:tabLst>
                      </a:pP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学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生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	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・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spc="-35" dirty="0">
                          <a:latin typeface="UD デジタル 教科書体 N"/>
                          <a:cs typeface="UD デジタル 教科書体 N"/>
                        </a:rPr>
                        <a:t>無職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4191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お勤め先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業種・業務内容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40640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業種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4064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業務内容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4064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spc="-20" dirty="0">
                          <a:latin typeface="UD デジタル 教科書体 N"/>
                          <a:cs typeface="UD デジタル 教科書体 N"/>
                        </a:rPr>
                        <a:t>学生の方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59690" marB="0">
                    <a:lnL w="6350">
                      <a:solidFill>
                        <a:srgbClr val="6FAC46"/>
                      </a:solidFill>
                      <a:prstDash val="solid"/>
                    </a:lnL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学校名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5969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学部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5969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専攻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5969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学年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59690" marB="0"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6350">
                      <a:solidFill>
                        <a:srgbClr val="6FAC46"/>
                      </a:solidFill>
                      <a:prstDash val="solid"/>
                    </a:lnB>
                  </a:tcPr>
                </a:tc>
              </a:tr>
              <a:tr h="1056005">
                <a:tc gridSpan="12">
                  <a:txBody>
                    <a:bodyPr/>
                    <a:lstStyle/>
                    <a:p>
                      <a:pPr marL="2138680" marR="304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目的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  <a:p>
                      <a:pPr marR="3048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046605" algn="l"/>
                          <a:tab pos="7414895" algn="l"/>
                        </a:tabLst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起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業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し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よ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う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と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思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っ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た</a:t>
                      </a:r>
                      <a:r>
                        <a:rPr sz="1050" spc="-15" dirty="0">
                          <a:latin typeface="UD デジタル 教科書体 N"/>
                          <a:cs typeface="UD デジタル 教科書体 N"/>
                        </a:rPr>
                        <a:t>きっ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かけ	  </a:t>
                      </a:r>
                      <a:r>
                        <a:rPr sz="1050" u="none" dirty="0">
                          <a:latin typeface="UD デジタル 教科書体 N"/>
                          <a:cs typeface="UD デジタル 教科書体 N"/>
                        </a:rPr>
                        <a:t>                                                                              </a:t>
                      </a: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                       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138680" marR="304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050" dirty="0">
                          <a:latin typeface="UD デジタル 教科書体 N"/>
                          <a:cs typeface="UD デジタル 教科書体 N"/>
                        </a:rPr>
                        <a:t>（</a:t>
                      </a:r>
                      <a:r>
                        <a:rPr sz="1050" spc="-10" dirty="0">
                          <a:latin typeface="UD デジタル 教科書体 N"/>
                          <a:cs typeface="UD デジタル 教科書体 N"/>
                        </a:rPr>
                        <a:t>背景</a:t>
                      </a:r>
                      <a:r>
                        <a:rPr sz="1050" spc="-50" dirty="0">
                          <a:latin typeface="UD デジタル 教科書体 N"/>
                          <a:cs typeface="UD デジタル 教科書体 N"/>
                        </a:rPr>
                        <a:t>）</a:t>
                      </a:r>
                      <a:endParaRPr sz="1050">
                        <a:latin typeface="UD デジタル 教科書体 N"/>
                        <a:cs typeface="UD デジタル 教科書体 N"/>
                      </a:endParaRPr>
                    </a:p>
                  </a:txBody>
                  <a:tcPr marL="0" marR="0" marT="34925" marB="0">
                    <a:lnL w="6350">
                      <a:solidFill>
                        <a:srgbClr val="6FAC46"/>
                      </a:solidFill>
                      <a:prstDash val="solid"/>
                    </a:lnL>
                    <a:lnR w="6350">
                      <a:solidFill>
                        <a:srgbClr val="6FAC46"/>
                      </a:solidFill>
                      <a:prstDash val="solid"/>
                    </a:lnR>
                    <a:lnT w="6350">
                      <a:solidFill>
                        <a:srgbClr val="6FAC46"/>
                      </a:solidFill>
                      <a:prstDash val="solid"/>
                    </a:lnT>
                    <a:lnB w="28575">
                      <a:solidFill>
                        <a:srgbClr val="0033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</a:tr>
              <a:tr h="367030">
                <a:tc gridSpan="9"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919"/>
                        </a:spcBef>
                        <a:tabLst>
                          <a:tab pos="1918335" algn="l"/>
                        </a:tabLst>
                      </a:pPr>
                      <a:r>
                        <a:rPr sz="1200" b="1" spc="285" dirty="0">
                          <a:latin typeface="UD デジタル 教科書体 NK"/>
                          <a:cs typeface="UD デジタル 教科書体 NK"/>
                        </a:rPr>
                        <a:t>＜</a:t>
                      </a:r>
                      <a:r>
                        <a:rPr sz="1200" b="1" dirty="0">
                          <a:latin typeface="UD デジタル 教科書体 NK"/>
                          <a:cs typeface="UD デジタル 教科書体 NK"/>
                        </a:rPr>
                        <a:t>起業</a:t>
                      </a:r>
                      <a:r>
                        <a:rPr sz="1200" b="1" spc="70" dirty="0">
                          <a:latin typeface="UD デジタル 教科書体 NK"/>
                          <a:cs typeface="UD デジタル 教科書体 NK"/>
                        </a:rPr>
                        <a:t>の状況について</a:t>
                      </a:r>
                      <a:r>
                        <a:rPr sz="1200" b="1" spc="20" dirty="0">
                          <a:latin typeface="UD デジタル 教科書体 NK"/>
                          <a:cs typeface="UD デジタル 教科書体 NK"/>
                        </a:rPr>
                        <a:t>＞</a:t>
                      </a:r>
                      <a:r>
                        <a:rPr sz="1200" b="1" dirty="0">
                          <a:latin typeface="UD デジタル 教科書体 NK"/>
                          <a:cs typeface="UD デジタル 教科書体 NK"/>
                        </a:rPr>
                        <a:t>	起業</a:t>
                      </a:r>
                      <a:r>
                        <a:rPr sz="1200" b="1" spc="345" dirty="0">
                          <a:latin typeface="UD デジタル 教科書体 NK"/>
                          <a:cs typeface="UD デジタル 教科書体 NK"/>
                        </a:rPr>
                        <a:t>し</a:t>
                      </a:r>
                      <a:r>
                        <a:rPr sz="1200" b="1" spc="180" dirty="0">
                          <a:latin typeface="UD デジタル 教科書体 NK"/>
                          <a:cs typeface="UD デジタル 教科書体 NK"/>
                        </a:rPr>
                        <a:t>ようとしている業種を教えてください</a:t>
                      </a:r>
                      <a:r>
                        <a:rPr sz="1200" b="1" spc="130" dirty="0">
                          <a:latin typeface="UD デジタル 教科書体 NK"/>
                          <a:cs typeface="UD デジタル 教科書体 NK"/>
                        </a:rPr>
                        <a:t>。</a:t>
                      </a:r>
                      <a:endParaRPr sz="12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116839" marB="0">
                    <a:lnL w="6350">
                      <a:solidFill>
                        <a:srgbClr val="003300"/>
                      </a:solidFill>
                      <a:prstDash val="solid"/>
                    </a:lnL>
                    <a:lnT w="28575">
                      <a:solidFill>
                        <a:srgbClr val="0033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0033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>
                      <a:solidFill>
                        <a:srgbClr val="0033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3300"/>
                      </a:solidFill>
                      <a:prstDash val="solid"/>
                    </a:lnR>
                    <a:lnT w="28575">
                      <a:solidFill>
                        <a:srgbClr val="003300"/>
                      </a:solidFill>
                      <a:prstDash val="solid"/>
                    </a:lnT>
                  </a:tcPr>
                </a:tc>
              </a:tr>
              <a:tr h="274955">
                <a:tc gridSpan="9"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90"/>
                        </a:spcBef>
                        <a:tabLst>
                          <a:tab pos="1615440" algn="l"/>
                          <a:tab pos="4966970" algn="l"/>
                        </a:tabLst>
                      </a:pPr>
                      <a:r>
                        <a:rPr sz="1200" b="1" spc="130" dirty="0">
                          <a:latin typeface="UD デジタル 教科書体 NK"/>
                          <a:cs typeface="UD デジタル 教科書体 NK"/>
                        </a:rPr>
                        <a:t>☆業種</a:t>
                      </a:r>
                      <a:r>
                        <a:rPr sz="1200" b="1" spc="70" dirty="0">
                          <a:latin typeface="UD デジタル 教科書体 NK"/>
                          <a:cs typeface="UD デジタル 教科書体 NK"/>
                        </a:rPr>
                        <a:t>（</a:t>
                      </a:r>
                      <a:r>
                        <a:rPr sz="1200" b="1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1200" b="1" spc="350" dirty="0">
                          <a:latin typeface="UD デジタル 教科書体 NK"/>
                          <a:cs typeface="UD デジタル 教科書体 NK"/>
                        </a:rPr>
                        <a:t>）☆</a:t>
                      </a:r>
                      <a:r>
                        <a:rPr sz="1200" b="1" spc="80" dirty="0">
                          <a:latin typeface="UD デジタル 教科書体 NK"/>
                          <a:cs typeface="UD デジタル 教科書体 NK"/>
                        </a:rPr>
                        <a:t>業務内容</a:t>
                      </a:r>
                      <a:r>
                        <a:rPr sz="1200" b="1" spc="30" dirty="0">
                          <a:latin typeface="UD デジタル 教科書体 NK"/>
                          <a:cs typeface="UD デジタル 教科書体 NK"/>
                        </a:rPr>
                        <a:t>（</a:t>
                      </a:r>
                      <a:r>
                        <a:rPr sz="1200" b="1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1200" b="1" spc="350" dirty="0">
                          <a:latin typeface="UD デジタル 教科書体 NK"/>
                          <a:cs typeface="UD デジタル 教科書体 NK"/>
                        </a:rPr>
                        <a:t>）☆</a:t>
                      </a:r>
                      <a:r>
                        <a:rPr sz="1200" b="1" dirty="0">
                          <a:latin typeface="UD デジタル 教科書体 NK"/>
                          <a:cs typeface="UD デジタル 教科書体 NK"/>
                        </a:rPr>
                        <a:t>屋号</a:t>
                      </a:r>
                      <a:r>
                        <a:rPr sz="1200" b="1" spc="-730" dirty="0">
                          <a:latin typeface="UD デジタル 教科書体 NK"/>
                          <a:cs typeface="UD デジタル 教科書体 NK"/>
                        </a:rPr>
                        <a:t>（</a:t>
                      </a:r>
                      <a:endParaRPr sz="12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33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" marR="304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630" dirty="0">
                          <a:latin typeface="UD デジタル 教科書体 NK"/>
                          <a:cs typeface="UD デジタル 教科書体 NK"/>
                        </a:rPr>
                        <a:t>）</a:t>
                      </a:r>
                      <a:endParaRPr sz="12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3300"/>
                      </a:solidFill>
                      <a:prstDash val="solid"/>
                    </a:lnR>
                  </a:tcPr>
                </a:tc>
              </a:tr>
              <a:tr h="222250">
                <a:tc gridSpan="9"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2381885" algn="l"/>
                          <a:tab pos="2744470" algn="l"/>
                        </a:tabLst>
                      </a:pPr>
                      <a:r>
                        <a:rPr sz="950" spc="75" dirty="0">
                          <a:latin typeface="UD デジタル 教科書体 NK"/>
                          <a:cs typeface="UD デジタル 教科書体 NK"/>
                        </a:rPr>
                        <a:t>①すでに事業を行っている</a:t>
                      </a:r>
                      <a:r>
                        <a:rPr sz="950" spc="1070" dirty="0">
                          <a:latin typeface="UD デジタル 教科書体 NK"/>
                          <a:cs typeface="UD デジタル 教科書体 NK"/>
                        </a:rPr>
                        <a:t> </a:t>
                      </a:r>
                      <a:r>
                        <a:rPr sz="950" spc="95" dirty="0">
                          <a:latin typeface="UD デジタル 教科書体 NK"/>
                          <a:cs typeface="UD デジタル 教科書体 NK"/>
                        </a:rPr>
                        <a:t>創業後（</a:t>
                      </a: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950" spc="-10" dirty="0">
                          <a:latin typeface="UD デジタル 教科書体 NK"/>
                          <a:cs typeface="UD デジタル 教科書体 NK"/>
                        </a:rPr>
                        <a:t>年</a:t>
                      </a: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950" spc="254" dirty="0">
                          <a:latin typeface="UD デジタル 教科書体 NK"/>
                          <a:cs typeface="UD デジタル 教科書体 NK"/>
                        </a:rPr>
                        <a:t>ヶ月）</a:t>
                      </a:r>
                      <a:endParaRPr sz="95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29209" marB="0">
                    <a:lnL w="6350">
                      <a:solidFill>
                        <a:srgbClr val="0033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3300"/>
                      </a:solidFill>
                      <a:prstDash val="solid"/>
                    </a:lnR>
                  </a:tcPr>
                </a:tc>
              </a:tr>
              <a:tr h="217804">
                <a:tc gridSpan="9"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2381885" algn="l"/>
                          <a:tab pos="2744470" algn="l"/>
                        </a:tabLst>
                      </a:pPr>
                      <a:r>
                        <a:rPr sz="950" spc="55" dirty="0">
                          <a:latin typeface="UD デジタル 教科書体 NK"/>
                          <a:cs typeface="UD デジタル 教科書体 NK"/>
                        </a:rPr>
                        <a:t>②企業の計画を具体的に進めている</a:t>
                      </a:r>
                      <a:r>
                        <a:rPr sz="950" spc="5" dirty="0">
                          <a:latin typeface="UD デジタル 教科書体 NK"/>
                          <a:cs typeface="UD デジタル 教科書体 NK"/>
                        </a:rPr>
                        <a:t>（</a:t>
                      </a: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950" spc="-50" dirty="0">
                          <a:latin typeface="UD デジタル 教科書体 NK"/>
                          <a:cs typeface="UD デジタル 教科書体 NK"/>
                        </a:rPr>
                        <a:t>年</a:t>
                      </a: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	月頃）創業予</a:t>
                      </a:r>
                      <a:r>
                        <a:rPr sz="950" spc="-50" dirty="0">
                          <a:latin typeface="UD デジタル 教科書体 NK"/>
                          <a:cs typeface="UD デジタル 教科書体 NK"/>
                        </a:rPr>
                        <a:t>定</a:t>
                      </a:r>
                      <a:endParaRPr sz="95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24130" marB="0">
                    <a:lnL w="6350">
                      <a:solidFill>
                        <a:srgbClr val="0033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3300"/>
                      </a:solidFill>
                      <a:prstDash val="solid"/>
                    </a:lnR>
                  </a:tcPr>
                </a:tc>
              </a:tr>
              <a:tr h="229870">
                <a:tc gridSpan="9"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2744470" algn="l"/>
                        </a:tabLst>
                      </a:pP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③起業の意思はあるが具体的な計画は未定</a:t>
                      </a:r>
                      <a:r>
                        <a:rPr sz="950" spc="-50" dirty="0">
                          <a:latin typeface="UD デジタル 教科書体 NK"/>
                          <a:cs typeface="UD デジタル 教科書体 NK"/>
                        </a:rPr>
                        <a:t>（</a:t>
                      </a:r>
                      <a:r>
                        <a:rPr sz="950" dirty="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sz="950" spc="75" dirty="0">
                          <a:latin typeface="UD デジタル 教科書体 NK"/>
                          <a:cs typeface="UD デジタル 教科書体 NK"/>
                        </a:rPr>
                        <a:t>年以内）に起業した</a:t>
                      </a:r>
                      <a:r>
                        <a:rPr sz="950" spc="25" dirty="0">
                          <a:latin typeface="UD デジタル 教科書体 NK"/>
                          <a:cs typeface="UD デジタル 教科書体 NK"/>
                        </a:rPr>
                        <a:t>い</a:t>
                      </a:r>
                      <a:endParaRPr sz="95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T="24130" marB="0">
                    <a:lnL w="6350">
                      <a:solidFill>
                        <a:srgbClr val="003300"/>
                      </a:solidFill>
                      <a:prstDash val="solid"/>
                    </a:lnL>
                    <a:lnB w="28575">
                      <a:solidFill>
                        <a:srgbClr val="0033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0033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28575">
                      <a:solidFill>
                        <a:srgbClr val="0033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3300"/>
                      </a:solidFill>
                      <a:prstDash val="solid"/>
                    </a:lnR>
                    <a:lnB w="28575">
                      <a:solidFill>
                        <a:srgbClr val="0033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26" name="直線 66"/>
          <p:cNvSpPr/>
          <p:nvPr/>
        </p:nvSpPr>
        <p:spPr>
          <a:xfrm>
            <a:off x="2252640" y="8442960"/>
            <a:ext cx="5186401" cy="0"/>
          </a:xfrm>
          <a:prstGeom prst="line"/>
          <a:ln w="9525" cap="flat" cmpd="sng" algn="ctr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27" name="直線 67"/>
          <p:cNvSpPr/>
          <p:nvPr/>
        </p:nvSpPr>
        <p:spPr>
          <a:xfrm>
            <a:off x="2275150" y="8999220"/>
            <a:ext cx="5186401" cy="0"/>
          </a:xfrm>
          <a:prstGeom prst="line"/>
          <a:ln w="9525" cap="flat" cmpd="sng" algn="ctr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Application>JUST Focus</Application>
  <ScaleCrop>false</ScaleCrop>
  <LinksUpToDate>false</LinksUpToDate>
  <SharedDoc>false</SharedDoc>
  <HyperlinksChanged>false</HyperlinksChanged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花倉祥代</dc:creator>
  <cp:lastModifiedBy>Kohei-Okuda</cp:lastModifiedBy>
  <dcterms:created xsi:type="dcterms:W3CDTF">2026-06-09T05:04:21Z</dcterms:created>
  <dcterms:modified xsi:type="dcterms:W3CDTF">2026-06-09T05:04:21Z</dcterms:modified>
  <cp:revision>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reated">
    <vt:filetime>2026-06-02T00:00:00Z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2026-06-09T00:00:00Z</vt:filetime>
  </property>
  <property fmtid="{D5CDD505-2E9C-101B-9397-08002B2CF9AE}" pid="5" name="Producer">
    <vt:lpwstr>Microsoft® PowerPoint® 2019</vt:lpwstr>
  </property>
</Properties>
</file>